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59" r:id="rId7"/>
    <p:sldId id="262" r:id="rId8"/>
    <p:sldId id="261" r:id="rId9"/>
    <p:sldId id="266" r:id="rId10"/>
    <p:sldId id="296" r:id="rId11"/>
    <p:sldId id="297" r:id="rId12"/>
    <p:sldId id="265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69" r:id="rId22"/>
    <p:sldId id="279" r:id="rId23"/>
    <p:sldId id="280" r:id="rId24"/>
    <p:sldId id="281" r:id="rId25"/>
    <p:sldId id="282" r:id="rId26"/>
    <p:sldId id="268" r:id="rId27"/>
    <p:sldId id="283" r:id="rId28"/>
    <p:sldId id="289" r:id="rId29"/>
    <p:sldId id="284" r:id="rId30"/>
    <p:sldId id="288" r:id="rId31"/>
    <p:sldId id="293" r:id="rId32"/>
    <p:sldId id="267" r:id="rId33"/>
    <p:sldId id="285" r:id="rId34"/>
    <p:sldId id="290" r:id="rId35"/>
    <p:sldId id="287" r:id="rId36"/>
    <p:sldId id="291" r:id="rId37"/>
    <p:sldId id="292" r:id="rId38"/>
    <p:sldId id="286" r:id="rId39"/>
    <p:sldId id="29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DD60-679F-406E-9CCB-E35D19077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A502B-E782-41EB-B60C-83BD1730F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BF89-E038-469A-94C9-2BF520FF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745B-EB2D-499D-84F0-55EAA6E7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35DAF-5F00-4B7D-9F16-4BE4B1814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CFD2-04B4-4381-B606-ECA076CB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1F5E5-B277-4F7B-82A6-05AB2BB51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AD86-593E-43D2-B8D9-383466EEA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B0D34-4623-4D59-AF57-5483957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C4282-3E7A-4978-BCB2-62337B60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1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CF57A3-2653-4048-94D9-9D68E888A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84DA6-1511-4443-A232-98BFA19C4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D9216-0297-41A5-89EC-EECC9976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4E8D1-A1E5-47E3-8489-AA58B5CA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E538E-32FE-45EE-8191-56F857C2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0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5DBB-3975-4268-B239-73D6F0D0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9CC9-8A88-4B26-B90A-5C6E1855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4E45D-E623-4DC2-9D3E-F2D47776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3B0A4-6963-4F37-887F-3BF9BC49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A7137-3509-49F3-8111-E8B78694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2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A5B2-500F-4002-9956-86F8109A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CD9B3-CDC8-4B38-961A-B5B2A9002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1584-6265-4E04-A958-CEA03B0F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5ED90-8A8A-47F0-B8C4-0A8AEB4E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5EE87-EFD1-49F2-9A97-8E6C6716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4446-9332-4EEC-BFBF-84484E84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F572C-94E3-4CA4-948F-CF5B79412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D6C24-A46A-4559-9523-7278DB7F6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4E5C8-11DF-40FF-B9ED-EC797984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3078E-84F8-4FC5-95BC-74F44D7F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B8BE7-F2C6-4612-875D-4822F420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2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E362-2E80-4A1B-BF84-C9215301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4002B-BEA5-4B10-927E-695EA67B4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F58B-A688-42A2-81A1-516935AC6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F933F-3ED6-44B7-B398-EF9DA0882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1CA63-4A4C-43C7-B6AD-7A9BD77D1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2A26A-9CB6-4267-9699-785053D1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026FF-7259-4A8E-BB05-9EBC3809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0B533-6A94-4FBD-9BEC-A4659DD6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0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DC37-9E7D-49B8-AFB5-36B308C1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0E813-28A9-480D-9C14-314D611B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705A8-20D3-4408-A10E-9B666762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A37D5-D49A-4E21-8F75-F858554E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77D61-9652-4CFD-A988-B4048713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971A7-4290-471F-8EC1-20A12DC5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31AC3-22D3-439D-989B-CB8C5DB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9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B235-FA40-47C3-8343-BC8362A0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352E2-C6D4-486D-8D55-AE619266A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3B6C6-E100-4C70-B5C6-B82FF3D10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152E5-2E88-468C-8C10-D09BA396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89562-546D-4B78-AB76-58FCE508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E8E35-55BA-4683-9E5B-F91F4752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6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20F6-11A5-4DC0-B75F-47B2781D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ED26B1-2F14-495E-AE2C-F55093173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FEAA-0752-427B-9CA0-B36786520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600BC-C49F-47B6-A36F-A0C9F400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58B40-F1FC-44B7-856D-3D978FED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CD47-A7C1-4B53-9433-4267D307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D949ED-CEB9-4CF0-BF86-292D631A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F1D70-25D1-4DB8-967F-D0B361EF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E934B-D821-443C-AB33-30A4D544B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0F0CA-3FDC-4971-A6DD-354A6CC4ED8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2CE05-A355-4ABF-B63F-3EBDCAD70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D1F4F-AD67-4140-A33A-200C99B05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AE9F-81B1-45DB-BECC-FF12A0B7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5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arksontheair.com/" TargetMode="External"/><Relationship Id="rId2" Type="http://schemas.openxmlformats.org/officeDocument/2006/relationships/hyperlink" Target="http://pota.ap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ohiodnr.gov/go-and-do/plan-a-visit/find-a-property/find-a-property-search" TargetMode="External"/><Relationship Id="rId4" Type="http://schemas.openxmlformats.org/officeDocument/2006/relationships/hyperlink" Target="https://gis.ohiodnr.gov/MapViewer/?config=ODNRLand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pota.ap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pota.ap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contestcalendar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arksontheair.com/" TargetMode="External"/><Relationship Id="rId2" Type="http://schemas.openxmlformats.org/officeDocument/2006/relationships/hyperlink" Target="http://pota.ap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pota.app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F3D49F-570C-4400-ADBD-C0750F80C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Parks on the Air (POTA)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Program Overview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48F400C-663A-4D5A-80CD-949B2EB97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3224" y="4528893"/>
            <a:ext cx="8791575" cy="1885950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KEVIN CULP, KZ3L AND JACK KIBELBEK, N8EU</a:t>
            </a:r>
          </a:p>
          <a:p>
            <a:pPr algn="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Presented to the NEWARK AMATEUR RADIO ASSOCIATION</a:t>
            </a:r>
          </a:p>
          <a:p>
            <a:pPr algn="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APRIL 16, 2022</a:t>
            </a:r>
          </a:p>
          <a:p>
            <a:pPr algn="r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E2634-6B9D-4696-BBCA-D8F30D45F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55" y="-149481"/>
            <a:ext cx="3385240" cy="3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6AB3-05D9-40B8-9849-3F379536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7D29-6F98-4FE9-9670-26028ADCF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64"/>
            <a:ext cx="6263640" cy="5296535"/>
          </a:xfrm>
        </p:spPr>
        <p:txBody>
          <a:bodyPr>
            <a:normAutofit/>
          </a:bodyPr>
          <a:lstStyle/>
          <a:p>
            <a:r>
              <a:rPr lang="en-US" dirty="0"/>
              <a:t>Check spots page--Best way to find activators (</a:t>
            </a:r>
            <a:r>
              <a:rPr lang="en-US" dirty="0" err="1"/>
              <a:t>pota.app</a:t>
            </a:r>
            <a:r>
              <a:rPr lang="en-US" dirty="0"/>
              <a:t>)</a:t>
            </a:r>
          </a:p>
          <a:p>
            <a:r>
              <a:rPr lang="en-US" dirty="0"/>
              <a:t>Tune up on </a:t>
            </a:r>
            <a:r>
              <a:rPr lang="en-US" u="sng" dirty="0"/>
              <a:t>empty</a:t>
            </a:r>
            <a:r>
              <a:rPr lang="en-US" dirty="0"/>
              <a:t> frequency</a:t>
            </a:r>
          </a:p>
          <a:p>
            <a:r>
              <a:rPr lang="en-US" dirty="0"/>
              <a:t>Listen for call, QSO style &amp; cadence</a:t>
            </a:r>
          </a:p>
          <a:p>
            <a:r>
              <a:rPr lang="en-US" dirty="0"/>
              <a:t>Announce your call 1x after CQ, QRZ?</a:t>
            </a:r>
          </a:p>
          <a:p>
            <a:r>
              <a:rPr lang="en-US" dirty="0"/>
              <a:t>Spot the activator on </a:t>
            </a:r>
            <a:r>
              <a:rPr lang="en-US" dirty="0" err="1"/>
              <a:t>pota.app</a:t>
            </a:r>
            <a:r>
              <a:rPr lang="en-US" dirty="0"/>
              <a:t>)</a:t>
            </a:r>
          </a:p>
          <a:p>
            <a:r>
              <a:rPr lang="en-US" dirty="0"/>
              <a:t>Breaking through pile-ups:</a:t>
            </a:r>
          </a:p>
          <a:p>
            <a:pPr lvl="1"/>
            <a:r>
              <a:rPr lang="en-US" dirty="0"/>
              <a:t>On CW, never zero-beat! TX </a:t>
            </a:r>
            <a:br>
              <a:rPr lang="en-US" dirty="0"/>
            </a:br>
            <a:r>
              <a:rPr lang="en-US" dirty="0"/>
              <a:t>slightly off </a:t>
            </a:r>
            <a:r>
              <a:rPr lang="en-US" dirty="0" err="1"/>
              <a:t>freq</a:t>
            </a:r>
            <a:r>
              <a:rPr lang="en-US" dirty="0"/>
              <a:t> (0.05-0.1 kHz)</a:t>
            </a:r>
          </a:p>
          <a:p>
            <a:pPr lvl="1"/>
            <a:r>
              <a:rPr lang="en-US" dirty="0"/>
              <a:t>On SSB, it’s tough… tail-ending is discouraged. Compression helps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34B51-F8FC-4F1F-B718-BF7A0981D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65" y="1121728"/>
            <a:ext cx="5317911" cy="39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A75BB-6757-4328-82AE-1A3BE941F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0" y="158063"/>
            <a:ext cx="7963729" cy="65418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C6B3C0-DF5B-4C45-A1A3-219BC70C4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31" y="687704"/>
            <a:ext cx="3879409" cy="52965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/>
              <a:t>Spotting page</a:t>
            </a:r>
          </a:p>
          <a:p>
            <a:r>
              <a:rPr lang="en-US" dirty="0"/>
              <a:t>Filter by band &amp; mode</a:t>
            </a:r>
          </a:p>
          <a:p>
            <a:r>
              <a:rPr lang="en-US" dirty="0"/>
              <a:t>Sort by </a:t>
            </a:r>
            <a:r>
              <a:rPr lang="en-US" dirty="0" err="1"/>
              <a:t>freq</a:t>
            </a:r>
            <a:r>
              <a:rPr lang="en-US" dirty="0"/>
              <a:t> or time</a:t>
            </a:r>
          </a:p>
          <a:p>
            <a:r>
              <a:rPr lang="en-US" dirty="0"/>
              <a:t>Log into your account to spot activators</a:t>
            </a:r>
          </a:p>
          <a:p>
            <a:r>
              <a:rPr lang="en-US" dirty="0"/>
              <a:t>Watch comments</a:t>
            </a:r>
          </a:p>
          <a:p>
            <a:pPr lvl="1"/>
            <a:r>
              <a:rPr lang="en-US" dirty="0"/>
              <a:t>“Last heard…”</a:t>
            </a:r>
          </a:p>
          <a:p>
            <a:pPr lvl="1"/>
            <a:r>
              <a:rPr lang="en-US" dirty="0"/>
              <a:t>QRT</a:t>
            </a:r>
          </a:p>
          <a:p>
            <a:pPr lvl="1"/>
            <a:r>
              <a:rPr lang="en-US" dirty="0"/>
              <a:t>Sig reports</a:t>
            </a:r>
          </a:p>
          <a:p>
            <a:pPr lvl="1"/>
            <a:r>
              <a:rPr lang="en-US" dirty="0"/>
              <a:t>Less common modes (FT4, FT8, etc.)</a:t>
            </a:r>
          </a:p>
          <a:p>
            <a:r>
              <a:rPr lang="en-US" dirty="0"/>
              <a:t>Refreshes automatically</a:t>
            </a:r>
          </a:p>
        </p:txBody>
      </p:sp>
    </p:spTree>
    <p:extLst>
      <p:ext uri="{BB962C8B-B14F-4D97-AF65-F5344CB8AC3E}">
        <p14:creationId xmlns:p14="http://schemas.microsoft.com/office/powerpoint/2010/main" val="111174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0DBF-A1FE-445E-9244-3DA351B5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7FA1-55F3-4291-A1B6-65EC72D7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60" y="1801976"/>
            <a:ext cx="698626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Register at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http://pota.app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Read guides &amp; FAQs at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http://parksontheair.com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Selecting a park</a:t>
            </a:r>
          </a:p>
          <a:p>
            <a:pPr lvl="1"/>
            <a:r>
              <a:rPr lang="en-US" dirty="0"/>
              <a:t>Look on </a:t>
            </a:r>
            <a:r>
              <a:rPr lang="en-US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http://pota.app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/>
              <a:t>Research geographic boundaries</a:t>
            </a:r>
          </a:p>
          <a:p>
            <a:pPr lvl="2"/>
            <a:r>
              <a:rPr lang="en-US" dirty="0"/>
              <a:t>Ohio: DNR GIS or Park Web Site</a:t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https://gis.ohiodnr.gov/MapViewer/?config=ODNRLands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/>
              <a:t>Know park rules (hours, limitations, access, parking, trails, etc.)</a:t>
            </a:r>
          </a:p>
          <a:p>
            <a:pPr lvl="2"/>
            <a:r>
              <a:rPr lang="en-US" dirty="0"/>
              <a:t>Check the official park web site</a:t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https://ohiodnr.gov/go-and-do/plan-a-visit/find-a-property/find-a-property-search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5E844-CD3B-4A73-9611-E6B546D3E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83" y="253837"/>
            <a:ext cx="4229317" cy="63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17DBA1-FDA9-4C72-9670-26032CE3A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92" y="1883886"/>
            <a:ext cx="7006573" cy="478405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FADB5-75CF-4442-90E4-1586CA095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5" y="190055"/>
            <a:ext cx="6364165" cy="539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0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FB756-CEF7-4A8B-890A-5B18D2ACB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44" y="337066"/>
            <a:ext cx="9870311" cy="6378456"/>
          </a:xfrm>
        </p:spPr>
      </p:pic>
    </p:spTree>
    <p:extLst>
      <p:ext uri="{BB962C8B-B14F-4D97-AF65-F5344CB8AC3E}">
        <p14:creationId xmlns:p14="http://schemas.microsoft.com/office/powerpoint/2010/main" val="369701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40B82E-51CA-4539-AD60-79BB7A967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7" y="382772"/>
            <a:ext cx="11406986" cy="6092456"/>
          </a:xfrm>
        </p:spPr>
      </p:pic>
    </p:spTree>
    <p:extLst>
      <p:ext uri="{BB962C8B-B14F-4D97-AF65-F5344CB8AC3E}">
        <p14:creationId xmlns:p14="http://schemas.microsoft.com/office/powerpoint/2010/main" val="1410171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B961B-FECA-490F-BA5D-FC77291D5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0" y="326367"/>
            <a:ext cx="10260610" cy="6205266"/>
          </a:xfrm>
        </p:spPr>
      </p:pic>
    </p:spTree>
    <p:extLst>
      <p:ext uri="{BB962C8B-B14F-4D97-AF65-F5344CB8AC3E}">
        <p14:creationId xmlns:p14="http://schemas.microsoft.com/office/powerpoint/2010/main" val="92101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F78C-85C6-4C46-B898-49FBD97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EAA13-F7A9-4D52-855A-B8C53FA21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9558" cy="47452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What’s your style?</a:t>
            </a:r>
          </a:p>
          <a:p>
            <a:pPr lvl="1"/>
            <a:r>
              <a:rPr lang="en-US" dirty="0"/>
              <a:t>Extremes:</a:t>
            </a:r>
          </a:p>
          <a:p>
            <a:pPr lvl="2"/>
            <a:r>
              <a:rPr lang="en-US" dirty="0"/>
              <a:t>All the comforts of home – lodge/cabin?</a:t>
            </a:r>
          </a:p>
          <a:p>
            <a:pPr lvl="2"/>
            <a:r>
              <a:rPr lang="en-US" dirty="0"/>
              <a:t>Hike-in activation </a:t>
            </a:r>
          </a:p>
          <a:p>
            <a:pPr lvl="1"/>
            <a:r>
              <a:rPr lang="en-US" dirty="0"/>
              <a:t>Very common:</a:t>
            </a:r>
          </a:p>
          <a:p>
            <a:pPr lvl="2"/>
            <a:r>
              <a:rPr lang="en-US" dirty="0"/>
              <a:t>Bring your own shelter, tent, or canopy</a:t>
            </a:r>
          </a:p>
          <a:p>
            <a:pPr lvl="2"/>
            <a:r>
              <a:rPr lang="en-US" dirty="0"/>
              <a:t>Use existing infrastructure</a:t>
            </a:r>
          </a:p>
          <a:p>
            <a:pPr lvl="2"/>
            <a:r>
              <a:rPr lang="en-US" dirty="0"/>
              <a:t>Set up your own table &amp; chair</a:t>
            </a:r>
          </a:p>
          <a:p>
            <a:pPr lvl="2"/>
            <a:r>
              <a:rPr lang="en-US" dirty="0"/>
              <a:t>Activate from inside the car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249CE-E53B-4C58-8E03-E0E3CAD28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10" y="3429000"/>
            <a:ext cx="4165576" cy="3124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73EB1A-F058-4E05-98D8-0D589178AC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12" y="486400"/>
            <a:ext cx="5485467" cy="26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2A6B6E-7E1D-4568-9211-812B7D416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42" y="2000547"/>
            <a:ext cx="6012465" cy="4509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80C933-2586-4A08-A652-793D9B43F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3" y="564098"/>
            <a:ext cx="5938037" cy="44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9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56BA7-30C0-4E9A-8680-D435E840CF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324142"/>
            <a:ext cx="5822050" cy="436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3F2FA4-52FF-44A6-8F56-EE1B43688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0" y="2381016"/>
            <a:ext cx="6525291" cy="42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2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9CC7-AC78-4316-A8C1-7B076C6A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8E8F-3773-4033-A2D7-11CB14911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381875" cy="48037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Presenters</a:t>
            </a:r>
          </a:p>
          <a:p>
            <a:pPr lvl="1"/>
            <a:r>
              <a:rPr lang="en-US" dirty="0"/>
              <a:t>Kevin </a:t>
            </a:r>
            <a:r>
              <a:rPr lang="en-US" dirty="0" err="1"/>
              <a:t>Culp,</a:t>
            </a:r>
            <a:r>
              <a:rPr lang="en-US" dirty="0"/>
              <a:t> KZ3L</a:t>
            </a:r>
          </a:p>
          <a:p>
            <a:pPr lvl="2"/>
            <a:r>
              <a:rPr lang="en-US" dirty="0"/>
              <a:t>Licensed since 1983 – Amateur Extra Class since 1986</a:t>
            </a:r>
          </a:p>
          <a:p>
            <a:pPr lvl="2"/>
            <a:r>
              <a:rPr lang="en-US" dirty="0"/>
              <a:t>Primarily a CW &amp; portable op</a:t>
            </a:r>
          </a:p>
          <a:p>
            <a:pPr lvl="2"/>
            <a:r>
              <a:rPr lang="en-US" dirty="0"/>
              <a:t>Currently the Ohio POTA Mapping Coordinator</a:t>
            </a:r>
          </a:p>
          <a:p>
            <a:pPr lvl="2"/>
            <a:r>
              <a:rPr lang="en-US" dirty="0"/>
              <a:t>32-year active duty Air Force career + civil service – Engineering / Occupational Health</a:t>
            </a:r>
          </a:p>
          <a:p>
            <a:pPr lvl="1"/>
            <a:r>
              <a:rPr lang="en-US" dirty="0"/>
              <a:t>Jack Kibelbek, N8EU</a:t>
            </a:r>
          </a:p>
          <a:p>
            <a:pPr lvl="2"/>
            <a:r>
              <a:rPr lang="en-US" dirty="0"/>
              <a:t>Licensed since 1969 – Amateur Extra Class since 2018</a:t>
            </a:r>
          </a:p>
          <a:p>
            <a:pPr lvl="2"/>
            <a:r>
              <a:rPr lang="en-US" dirty="0"/>
              <a:t>Primarily a CW op + portable QRP</a:t>
            </a:r>
          </a:p>
          <a:p>
            <a:pPr lvl="2"/>
            <a:r>
              <a:rPr lang="en-US" dirty="0"/>
              <a:t>Retired pediatrician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3012D-743B-4E4B-B3F2-93ACC3CC3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11" y="298362"/>
            <a:ext cx="2495289" cy="3515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70BD2-09D3-4E4F-8680-504B37F9D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173" y="4000500"/>
            <a:ext cx="3323167" cy="24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5D3F80-2EF0-4414-8693-EEA574EE2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30" y="1160093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55424-7198-4A87-AA7B-8B8F416AFA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8" y="1160093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7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0DBF-A1FE-445E-9244-3DA351B5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7FA1-55F3-4291-A1B6-65EC72D7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9480" cy="4351338"/>
          </a:xfrm>
        </p:spPr>
        <p:txBody>
          <a:bodyPr>
            <a:normAutofit/>
          </a:bodyPr>
          <a:lstStyle/>
          <a:p>
            <a:r>
              <a:rPr lang="en-US" dirty="0"/>
              <a:t>Where in the park?</a:t>
            </a:r>
          </a:p>
          <a:p>
            <a:pPr lvl="1"/>
            <a:r>
              <a:rPr lang="en-US" dirty="0"/>
              <a:t>Use maps, Google Earth, etc.</a:t>
            </a:r>
          </a:p>
          <a:p>
            <a:pPr lvl="1"/>
            <a:r>
              <a:rPr lang="en-US" dirty="0"/>
              <a:t>Trees vs. open field vs. parking lot</a:t>
            </a:r>
          </a:p>
          <a:p>
            <a:pPr lvl="1"/>
            <a:r>
              <a:rPr lang="en-US" dirty="0"/>
              <a:t>Facilities (you </a:t>
            </a:r>
            <a:br>
              <a:rPr lang="en-US" dirty="0"/>
            </a:br>
            <a:r>
              <a:rPr lang="en-US" dirty="0"/>
              <a:t>know what we </a:t>
            </a:r>
            <a:br>
              <a:rPr lang="en-US" dirty="0"/>
            </a:br>
            <a:r>
              <a:rPr lang="en-US" dirty="0"/>
              <a:t>mean)</a:t>
            </a:r>
          </a:p>
          <a:p>
            <a:pPr lvl="1"/>
            <a:r>
              <a:rPr lang="en-US" dirty="0"/>
              <a:t>Other park users</a:t>
            </a:r>
          </a:p>
          <a:p>
            <a:pPr lvl="1"/>
            <a:r>
              <a:rPr lang="en-US" dirty="0"/>
              <a:t>Elevation</a:t>
            </a:r>
          </a:p>
          <a:p>
            <a:pPr lvl="1"/>
            <a:r>
              <a:rPr lang="en-US" dirty="0"/>
              <a:t>The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E9A11-DE75-4677-98B3-10BEE36511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53" y="3429000"/>
            <a:ext cx="7465108" cy="32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9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0DBF-A1FE-445E-9244-3DA351B5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7FA1-55F3-4291-A1B6-65EC72D7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857239" cy="48494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Before you go</a:t>
            </a:r>
          </a:p>
          <a:p>
            <a:pPr lvl="1"/>
            <a:r>
              <a:rPr lang="en-US" dirty="0"/>
              <a:t>Do your planning!</a:t>
            </a:r>
          </a:p>
          <a:p>
            <a:pPr lvl="1"/>
            <a:r>
              <a:rPr lang="en-US" dirty="0"/>
              <a:t>Check weather, prop forecast, etc.</a:t>
            </a:r>
          </a:p>
          <a:p>
            <a:pPr lvl="1"/>
            <a:r>
              <a:rPr lang="en-US" dirty="0"/>
              <a:t>Document Park # and County</a:t>
            </a:r>
          </a:p>
          <a:p>
            <a:pPr lvl="1"/>
            <a:r>
              <a:rPr lang="en-US" dirty="0"/>
              <a:t>Inventory and triple-check equipment</a:t>
            </a:r>
          </a:p>
          <a:p>
            <a:pPr lvl="2"/>
            <a:r>
              <a:rPr lang="en-US" dirty="0"/>
              <a:t>Dead battery? Missing coax?</a:t>
            </a:r>
          </a:p>
          <a:p>
            <a:pPr lvl="1"/>
            <a:r>
              <a:rPr lang="en-US" dirty="0"/>
              <a:t>Schedule your activation on </a:t>
            </a:r>
            <a:r>
              <a:rPr lang="en-US" i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http://pota.app</a:t>
            </a:r>
            <a:r>
              <a:rPr lang="en-US" dirty="0"/>
              <a:t> (optional)</a:t>
            </a:r>
          </a:p>
          <a:p>
            <a:pPr lvl="2"/>
            <a:r>
              <a:rPr lang="en-US" dirty="0"/>
              <a:t>Reverse Beacon Network can help to spot you – CW or Digital</a:t>
            </a:r>
          </a:p>
          <a:p>
            <a:pPr lvl="2"/>
            <a:r>
              <a:rPr lang="en-US" dirty="0"/>
              <a:t>Hunters can look for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614DD-A095-4B1D-A480-EF80138223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186676"/>
            <a:ext cx="4355606" cy="3482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F8B54-4AA1-4A37-8D2C-6C37A3BF58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75" y="2753359"/>
            <a:ext cx="4536618" cy="405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15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0DBF-A1FE-445E-9244-3DA351B5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7FA1-55F3-4291-A1B6-65EC72D7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7178039" cy="46672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Select a band: All bands are fair game (incl WARC)</a:t>
            </a:r>
          </a:p>
          <a:p>
            <a:r>
              <a:rPr lang="en-US" dirty="0"/>
              <a:t>Spot Yourself on </a:t>
            </a:r>
            <a:r>
              <a:rPr lang="en-US" i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http://pota.app</a:t>
            </a:r>
            <a:r>
              <a:rPr lang="en-US" dirty="0"/>
              <a:t> </a:t>
            </a:r>
          </a:p>
          <a:p>
            <a:r>
              <a:rPr lang="en-US" dirty="0"/>
              <a:t>Calling CQ</a:t>
            </a:r>
          </a:p>
          <a:p>
            <a:pPr lvl="1"/>
            <a:r>
              <a:rPr lang="en-US" dirty="0"/>
              <a:t>Listen, then QRL? Is this </a:t>
            </a:r>
            <a:r>
              <a:rPr lang="en-US" dirty="0" err="1"/>
              <a:t>freq</a:t>
            </a:r>
            <a:r>
              <a:rPr lang="en-US" dirty="0"/>
              <a:t> in use? </a:t>
            </a:r>
          </a:p>
          <a:p>
            <a:pPr lvl="1"/>
            <a:r>
              <a:rPr lang="en-US" dirty="0"/>
              <a:t>“CQ POTA… from [call] at Park K-####”</a:t>
            </a:r>
          </a:p>
          <a:p>
            <a:r>
              <a:rPr lang="en-US" dirty="0"/>
              <a:t>Typical Exchange</a:t>
            </a:r>
          </a:p>
          <a:p>
            <a:pPr lvl="1"/>
            <a:r>
              <a:rPr lang="en-US" dirty="0"/>
              <a:t>Call, state, and RS(T) report</a:t>
            </a:r>
          </a:p>
          <a:p>
            <a:pPr lvl="1"/>
            <a:r>
              <a:rPr lang="en-US" dirty="0"/>
              <a:t>There is no </a:t>
            </a:r>
            <a:r>
              <a:rPr lang="en-US" u="sng" dirty="0"/>
              <a:t>required</a:t>
            </a:r>
            <a:r>
              <a:rPr lang="en-US" dirty="0"/>
              <a:t> exchange</a:t>
            </a:r>
          </a:p>
          <a:p>
            <a:r>
              <a:rPr lang="en-US" dirty="0"/>
              <a:t>Tradition: Give priority to “Park to Park” (or “P2P” on CW), “QRP”, and “Mobile”</a:t>
            </a:r>
          </a:p>
          <a:p>
            <a:r>
              <a:rPr lang="en-US" dirty="0"/>
              <a:t>CALL OTHER PARKS! (P2P)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0EB9F-545C-4CBC-99AE-7D9EDD943D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03" y="3749040"/>
            <a:ext cx="3393440" cy="2927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560DEF-239D-4E36-AC89-D6F27859B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2903" y="283435"/>
            <a:ext cx="3393440" cy="32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2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0DBF-A1FE-445E-9244-3DA351B5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7FA1-55F3-4291-A1B6-65EC72D7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220"/>
            <a:ext cx="4942840" cy="5224780"/>
          </a:xfrm>
        </p:spPr>
        <p:txBody>
          <a:bodyPr>
            <a:normAutofit/>
          </a:bodyPr>
          <a:lstStyle/>
          <a:p>
            <a:r>
              <a:rPr lang="en-US" dirty="0"/>
              <a:t>Logging</a:t>
            </a:r>
          </a:p>
          <a:p>
            <a:pPr lvl="1"/>
            <a:r>
              <a:rPr lang="en-US" dirty="0"/>
              <a:t>Date &amp; Time (UTC)</a:t>
            </a:r>
          </a:p>
          <a:p>
            <a:pPr lvl="1"/>
            <a:r>
              <a:rPr lang="en-US" dirty="0"/>
              <a:t>Your call</a:t>
            </a:r>
          </a:p>
          <a:p>
            <a:pPr lvl="1"/>
            <a:r>
              <a:rPr lang="en-US" dirty="0"/>
              <a:t>Their call</a:t>
            </a:r>
          </a:p>
          <a:p>
            <a:pPr lvl="1"/>
            <a:r>
              <a:rPr lang="en-US" dirty="0"/>
              <a:t>Band (</a:t>
            </a:r>
            <a:r>
              <a:rPr lang="en-US" dirty="0" err="1"/>
              <a:t>freq</a:t>
            </a:r>
            <a:r>
              <a:rPr lang="en-US" dirty="0"/>
              <a:t> not </a:t>
            </a:r>
            <a:r>
              <a:rPr lang="en-US" dirty="0" err="1"/>
              <a:t>req’d</a:t>
            </a:r>
            <a:r>
              <a:rPr lang="en-US" dirty="0"/>
              <a:t> for POTA, but helpful for other logs like QRZ and </a:t>
            </a:r>
            <a:r>
              <a:rPr lang="en-US" dirty="0" err="1"/>
              <a:t>LoTW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Mode</a:t>
            </a:r>
          </a:p>
          <a:p>
            <a:pPr lvl="1"/>
            <a:r>
              <a:rPr lang="en-US" dirty="0"/>
              <a:t>Their park # (optional)</a:t>
            </a:r>
          </a:p>
          <a:p>
            <a:pPr lvl="2"/>
            <a:r>
              <a:rPr lang="en-US" dirty="0"/>
              <a:t>Avoid dupes if activating multiple parks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3ED8A-28EF-450B-A2A5-5CB4C3690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371601"/>
            <a:ext cx="6123938" cy="459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0DBF-A1FE-445E-9244-3DA351B5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7FA1-55F3-4291-A1B6-65EC72D7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220"/>
            <a:ext cx="6619239" cy="5224780"/>
          </a:xfrm>
        </p:spPr>
        <p:txBody>
          <a:bodyPr>
            <a:normAutofit/>
          </a:bodyPr>
          <a:lstStyle/>
          <a:p>
            <a:r>
              <a:rPr lang="en-US" dirty="0"/>
              <a:t>Repack/refresh/recharge</a:t>
            </a:r>
          </a:p>
          <a:p>
            <a:r>
              <a:rPr lang="en-US" dirty="0"/>
              <a:t>Leave park better than you found it</a:t>
            </a:r>
          </a:p>
          <a:p>
            <a:r>
              <a:rPr lang="en-US" dirty="0"/>
              <a:t>Finalize log &amp; submit to POTA</a:t>
            </a:r>
          </a:p>
          <a:p>
            <a:pPr lvl="1"/>
            <a:r>
              <a:rPr lang="en-US" dirty="0"/>
              <a:t>Triple check logs before sending</a:t>
            </a:r>
          </a:p>
          <a:p>
            <a:pPr lvl="1"/>
            <a:r>
              <a:rPr lang="en-US" dirty="0"/>
              <a:t>ADI File (ADIF) format ONLY</a:t>
            </a:r>
          </a:p>
          <a:p>
            <a:pPr lvl="1"/>
            <a:r>
              <a:rPr lang="en-US" dirty="0"/>
              <a:t>File name = </a:t>
            </a:r>
            <a:r>
              <a:rPr lang="en-US" dirty="0" err="1"/>
              <a:t>call@K</a:t>
            </a:r>
            <a:r>
              <a:rPr lang="en-US" dirty="0"/>
              <a:t>-####-</a:t>
            </a:r>
            <a:r>
              <a:rPr lang="en-US" i="1" dirty="0"/>
              <a:t>yyyymmdd</a:t>
            </a:r>
          </a:p>
          <a:p>
            <a:pPr lvl="2"/>
            <a:r>
              <a:rPr lang="en-US" dirty="0"/>
              <a:t>Add state if park spans multiple</a:t>
            </a:r>
          </a:p>
          <a:p>
            <a:pPr lvl="1"/>
            <a:r>
              <a:rPr lang="en-US" dirty="0"/>
              <a:t>Send to K#@parksontheair.com </a:t>
            </a:r>
            <a:br>
              <a:rPr lang="en-US" dirty="0"/>
            </a:br>
            <a:r>
              <a:rPr lang="en-US" dirty="0"/>
              <a:t>	(# = </a:t>
            </a:r>
            <a:r>
              <a:rPr lang="en-US" u="sng" dirty="0"/>
              <a:t>your</a:t>
            </a:r>
            <a:r>
              <a:rPr lang="en-US" dirty="0"/>
              <a:t> call sign #)</a:t>
            </a:r>
          </a:p>
          <a:p>
            <a:pPr lvl="1"/>
            <a:r>
              <a:rPr lang="en-US" dirty="0"/>
              <a:t>Coordinators are </a:t>
            </a:r>
            <a:r>
              <a:rPr lang="en-US" u="sng" dirty="0"/>
              <a:t>volunteers</a:t>
            </a:r>
            <a:r>
              <a:rPr lang="en-US" dirty="0"/>
              <a:t> – might take 3-4 </a:t>
            </a:r>
            <a:r>
              <a:rPr lang="en-US" dirty="0" err="1"/>
              <a:t>wks</a:t>
            </a:r>
            <a:r>
              <a:rPr lang="en-US" dirty="0"/>
              <a:t> for log to appear in stats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9E931-17DA-4DF1-95DA-EE99F76B4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756602"/>
            <a:ext cx="4711824" cy="53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2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3BDB-BC6D-4583-9B2C-5BC113C7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7B7CF-C37C-423C-9366-9020B2B29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465"/>
            <a:ext cx="5257800" cy="4351338"/>
          </a:xfrm>
        </p:spPr>
        <p:txBody>
          <a:bodyPr/>
          <a:lstStyle/>
          <a:p>
            <a:r>
              <a:rPr lang="en-US" dirty="0"/>
              <a:t>Radio</a:t>
            </a:r>
          </a:p>
          <a:p>
            <a:pPr lvl="1"/>
            <a:r>
              <a:rPr lang="en-US" dirty="0"/>
              <a:t>HF most common</a:t>
            </a:r>
          </a:p>
          <a:p>
            <a:pPr lvl="1"/>
            <a:r>
              <a:rPr lang="en-US" dirty="0"/>
              <a:t>May use VHF/UHF if desired</a:t>
            </a:r>
          </a:p>
          <a:p>
            <a:pPr lvl="2"/>
            <a:r>
              <a:rPr lang="en-US" dirty="0"/>
              <a:t>No repeaters</a:t>
            </a:r>
          </a:p>
          <a:p>
            <a:pPr lvl="2"/>
            <a:r>
              <a:rPr lang="en-US" dirty="0"/>
              <a:t>Satellite/ISS allowed</a:t>
            </a:r>
          </a:p>
          <a:p>
            <a:pPr lvl="1"/>
            <a:r>
              <a:rPr lang="en-US" dirty="0"/>
              <a:t>Adjust to your operating style</a:t>
            </a:r>
          </a:p>
          <a:p>
            <a:pPr lvl="2"/>
            <a:r>
              <a:rPr lang="en-US" dirty="0"/>
              <a:t>Hiking in? Go lite!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99AF8-6167-4347-A408-B1ED0D767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15" y="480724"/>
            <a:ext cx="3284528" cy="2463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D2230C-0E28-48EC-AD35-DD1E6388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360" y="4823461"/>
            <a:ext cx="4612640" cy="1669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1B4D0-0876-482D-8049-136CC21FF1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36" y="3268996"/>
            <a:ext cx="4297302" cy="3108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F1706F-0A6A-4A4E-85E4-8A35C14278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75" y="480724"/>
            <a:ext cx="1797734" cy="24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53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D62A-1003-48DB-91AA-5B24CD10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89FA-7E90-4704-8F6E-7B51D4A3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380"/>
            <a:ext cx="6908392" cy="5143500"/>
          </a:xfrm>
        </p:spPr>
        <p:txBody>
          <a:bodyPr>
            <a:normAutofit/>
          </a:bodyPr>
          <a:lstStyle/>
          <a:p>
            <a:r>
              <a:rPr lang="en-US" dirty="0"/>
              <a:t>Power</a:t>
            </a:r>
          </a:p>
          <a:p>
            <a:pPr lvl="1"/>
            <a:r>
              <a:rPr lang="en-US" dirty="0"/>
              <a:t>Anything goes, even available 110AC</a:t>
            </a:r>
          </a:p>
          <a:p>
            <a:pPr lvl="1"/>
            <a:r>
              <a:rPr lang="en-US" dirty="0"/>
              <a:t>Gas generator probably excessive</a:t>
            </a:r>
          </a:p>
          <a:p>
            <a:pPr lvl="1"/>
            <a:r>
              <a:rPr lang="en-US" dirty="0"/>
              <a:t>Batteries most common</a:t>
            </a:r>
          </a:p>
          <a:p>
            <a:pPr lvl="2"/>
            <a:r>
              <a:rPr lang="en-US" dirty="0"/>
              <a:t>LiFePO4 light w/~80% usable capacity</a:t>
            </a:r>
          </a:p>
          <a:p>
            <a:pPr lvl="2"/>
            <a:r>
              <a:rPr lang="en-US" dirty="0"/>
              <a:t>Rough rule of thumb: 5Ah/</a:t>
            </a:r>
            <a:r>
              <a:rPr lang="en-US" dirty="0" err="1"/>
              <a:t>hr</a:t>
            </a:r>
            <a:r>
              <a:rPr lang="en-US" dirty="0"/>
              <a:t>/100W power setting</a:t>
            </a:r>
          </a:p>
          <a:p>
            <a:pPr lvl="2"/>
            <a:r>
              <a:rPr lang="en-US" dirty="0"/>
              <a:t>12 Ah LiFePO4 good for ~1:45 - 2 </a:t>
            </a:r>
            <a:r>
              <a:rPr lang="en-US" dirty="0" err="1"/>
              <a:t>hrs</a:t>
            </a:r>
            <a:endParaRPr lang="en-US" dirty="0"/>
          </a:p>
          <a:p>
            <a:pPr lvl="1"/>
            <a:r>
              <a:rPr lang="en-US" dirty="0"/>
              <a:t>Cut power in half = only 0.5 S-unit loss</a:t>
            </a:r>
          </a:p>
          <a:p>
            <a:pPr lvl="1"/>
            <a:r>
              <a:rPr lang="en-US" dirty="0"/>
              <a:t>Measure use w/in-line power meter</a:t>
            </a:r>
          </a:p>
          <a:p>
            <a:pPr lvl="1"/>
            <a:r>
              <a:rPr lang="en-US" dirty="0"/>
              <a:t>Anderson PowerPoles a good choice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7603C-B391-4528-98FC-AB9A58032C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1619" y="2938938"/>
            <a:ext cx="3782666" cy="159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078F0-1263-462C-822E-9198AD4CE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76" y="250666"/>
            <a:ext cx="3431751" cy="2573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373D8-8AB2-4A54-BACB-1BB5EEF8FC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34" y="4648517"/>
            <a:ext cx="2684910" cy="20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D62A-1003-48DB-91AA-5B24CD10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89FA-7E90-4704-8F6E-7B51D4A3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380"/>
            <a:ext cx="6568440" cy="5143500"/>
          </a:xfrm>
        </p:spPr>
        <p:txBody>
          <a:bodyPr>
            <a:normAutofit/>
          </a:bodyPr>
          <a:lstStyle/>
          <a:p>
            <a:r>
              <a:rPr lang="en-US" dirty="0"/>
              <a:t>Antennas</a:t>
            </a:r>
          </a:p>
          <a:p>
            <a:pPr lvl="1"/>
            <a:r>
              <a:rPr lang="en-US" dirty="0"/>
              <a:t>NUMEROUS options!</a:t>
            </a:r>
          </a:p>
          <a:p>
            <a:pPr lvl="1"/>
            <a:r>
              <a:rPr lang="en-US" dirty="0"/>
              <a:t>Adapt to location and style</a:t>
            </a:r>
          </a:p>
          <a:p>
            <a:pPr lvl="1"/>
            <a:r>
              <a:rPr lang="en-US" dirty="0"/>
              <a:t>Consider support structure (self-supporting, trees,  in car)</a:t>
            </a:r>
          </a:p>
          <a:p>
            <a:pPr lvl="1"/>
            <a:r>
              <a:rPr lang="en-US" dirty="0"/>
              <a:t>Low power? Resonant is best choice</a:t>
            </a:r>
          </a:p>
          <a:p>
            <a:pPr lvl="1"/>
            <a:r>
              <a:rPr lang="en-US" dirty="0"/>
              <a:t>Common choices:</a:t>
            </a:r>
          </a:p>
          <a:p>
            <a:pPr lvl="2"/>
            <a:r>
              <a:rPr lang="en-US" dirty="0"/>
              <a:t>End-Fed Halfwave or “Random”</a:t>
            </a:r>
          </a:p>
          <a:p>
            <a:pPr lvl="2"/>
            <a:r>
              <a:rPr lang="en-US" dirty="0"/>
              <a:t>Dipole / inverted vee</a:t>
            </a:r>
          </a:p>
          <a:p>
            <a:pPr lvl="2"/>
            <a:r>
              <a:rPr lang="en-US" dirty="0"/>
              <a:t>Multiband vertical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80CB6-67F4-4B4F-9BA6-5702599AA6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78" y="253484"/>
            <a:ext cx="1964412" cy="2619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09C29-9C69-4B2E-AEEE-54DB93F4CC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1" y="3030021"/>
            <a:ext cx="1818880" cy="2318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ACBEC8-35EA-4DD6-9A67-25FA4326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6336" y="207804"/>
            <a:ext cx="1314928" cy="4632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04B385-A58B-4DC4-B628-A9272B3400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62" y="4997789"/>
            <a:ext cx="2847353" cy="1658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53E76C-6763-4997-8AFF-351F0E0C63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4244" y="207804"/>
            <a:ext cx="1548131" cy="46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19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D62A-1003-48DB-91AA-5B24CD10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89FA-7E90-4704-8F6E-7B51D4A3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120"/>
            <a:ext cx="5381746" cy="51435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Antennas</a:t>
            </a:r>
          </a:p>
          <a:p>
            <a:pPr lvl="1"/>
            <a:r>
              <a:rPr lang="en-US" dirty="0"/>
              <a:t>Common choices (cont.):</a:t>
            </a:r>
          </a:p>
          <a:p>
            <a:pPr lvl="2"/>
            <a:r>
              <a:rPr lang="en-US" dirty="0"/>
              <a:t>Coil-loaded, such as the Wolf River Coil products</a:t>
            </a:r>
          </a:p>
          <a:p>
            <a:pPr lvl="2"/>
            <a:r>
              <a:rPr lang="en-US" dirty="0" err="1"/>
              <a:t>Hamsticks</a:t>
            </a:r>
            <a:r>
              <a:rPr lang="en-US" dirty="0"/>
              <a:t> (don’t underestimate!)</a:t>
            </a:r>
          </a:p>
          <a:p>
            <a:r>
              <a:rPr lang="en-US" dirty="0"/>
              <a:t>Feedline</a:t>
            </a:r>
          </a:p>
          <a:p>
            <a:pPr lvl="1"/>
            <a:r>
              <a:rPr lang="en-US" dirty="0"/>
              <a:t>Coax most convenient</a:t>
            </a:r>
          </a:p>
          <a:p>
            <a:pPr lvl="1"/>
            <a:r>
              <a:rPr lang="en-US" dirty="0"/>
              <a:t>Short runs (&lt;50’) = low loss</a:t>
            </a:r>
          </a:p>
          <a:p>
            <a:pPr lvl="1"/>
            <a:r>
              <a:rPr lang="en-US" dirty="0"/>
              <a:t>Feedline choke may help w/stray RF</a:t>
            </a:r>
          </a:p>
          <a:p>
            <a:pPr lvl="1"/>
            <a:r>
              <a:rPr lang="en-US" dirty="0"/>
              <a:t>Not always needed (feed directly from radio)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3E76C-6763-4997-8AFF-351F0E0C6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7069" y="219380"/>
            <a:ext cx="2257063" cy="4632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B78048-EC25-48E2-88E3-6A60310C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87175" y="1306868"/>
            <a:ext cx="4632665" cy="2457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1463A7-1814-4BBE-B668-4D2C7AEEEC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873" y="5051532"/>
            <a:ext cx="1770927" cy="1587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8B8BAF-312E-4F71-AF96-0A79A0B241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61" y="4982305"/>
            <a:ext cx="2457692" cy="16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4CD6-94BD-49D7-A152-4128ECD9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50BEE-BD9A-4F41-84C9-377C6B691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690688"/>
            <a:ext cx="6884026" cy="4784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Parks on the Air (POTA)?</a:t>
            </a:r>
          </a:p>
          <a:p>
            <a:pPr lvl="1"/>
            <a:r>
              <a:rPr lang="en-US" dirty="0"/>
              <a:t>A FUN, FUN </a:t>
            </a:r>
            <a:r>
              <a:rPr lang="en-US" u="sng" dirty="0"/>
              <a:t>activity</a:t>
            </a:r>
            <a:r>
              <a:rPr lang="en-US" dirty="0"/>
              <a:t>!  </a:t>
            </a:r>
            <a:r>
              <a:rPr lang="en-US" dirty="0">
                <a:sym typeface="Wingdings" panose="05000000000000000000" pitchFamily="2" charset="2"/>
              </a:rPr>
              <a:t>  NOT a contest</a:t>
            </a:r>
            <a:endParaRPr lang="en-US" dirty="0"/>
          </a:p>
          <a:p>
            <a:pPr lvl="1"/>
            <a:r>
              <a:rPr lang="en-US" dirty="0"/>
              <a:t>Promotes portable amateur radio operations &amp; enjoyment of our parks</a:t>
            </a:r>
          </a:p>
          <a:p>
            <a:pPr lvl="1"/>
            <a:r>
              <a:rPr lang="en-US" dirty="0"/>
              <a:t>Spend more on-air time (home or portable)</a:t>
            </a:r>
          </a:p>
          <a:p>
            <a:pPr lvl="1"/>
            <a:r>
              <a:rPr lang="en-US" dirty="0"/>
              <a:t>An awards program </a:t>
            </a:r>
          </a:p>
          <a:p>
            <a:pPr lvl="1"/>
            <a:r>
              <a:rPr lang="en-US" dirty="0"/>
              <a:t>Encourages communications “readiness”</a:t>
            </a:r>
          </a:p>
          <a:p>
            <a:pPr lvl="1"/>
            <a:r>
              <a:rPr lang="en-US" dirty="0"/>
              <a:t>Enjoy “field day” any day of the year!</a:t>
            </a:r>
          </a:p>
          <a:p>
            <a:pPr lvl="1"/>
            <a:r>
              <a:rPr lang="en-US" dirty="0"/>
              <a:t>No HOA restrictions or local electrical noise – </a:t>
            </a:r>
            <a:r>
              <a:rPr lang="en-US" dirty="0">
                <a:solidFill>
                  <a:srgbClr val="FFFF00"/>
                </a:solidFill>
              </a:rPr>
              <a:t>HUGE DIFFERENCE!</a:t>
            </a:r>
          </a:p>
          <a:p>
            <a:pPr lvl="1"/>
            <a:r>
              <a:rPr lang="en-US" dirty="0"/>
              <a:t>Combine with other hobbies—disc golf, fishing, camping, hiking, boating,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E9FD4-F85F-453F-9B78-1032B47D9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30" y="3510912"/>
            <a:ext cx="4302756" cy="3227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FE88D-F4AF-4111-A92A-C505A6D096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30" y="156211"/>
            <a:ext cx="4302756" cy="32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5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D62A-1003-48DB-91AA-5B24CD10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89FA-7E90-4704-8F6E-7B51D4A3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380"/>
            <a:ext cx="6568440" cy="5143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Cases / transportation</a:t>
            </a:r>
          </a:p>
          <a:p>
            <a:pPr lvl="1"/>
            <a:r>
              <a:rPr lang="en-US" dirty="0"/>
              <a:t>Hard case</a:t>
            </a:r>
          </a:p>
          <a:p>
            <a:pPr lvl="1"/>
            <a:r>
              <a:rPr lang="en-US" dirty="0"/>
              <a:t>Soft case / backpack</a:t>
            </a:r>
          </a:p>
          <a:p>
            <a:pPr lvl="1"/>
            <a:r>
              <a:rPr lang="en-US" dirty="0"/>
              <a:t>Economize!</a:t>
            </a:r>
          </a:p>
          <a:p>
            <a:pPr lvl="1"/>
            <a:r>
              <a:rPr lang="en-US" dirty="0"/>
              <a:t>Hiking? Small kit can fit </a:t>
            </a:r>
            <a:br>
              <a:rPr lang="en-US" dirty="0"/>
            </a:br>
            <a:r>
              <a:rPr lang="en-US" dirty="0"/>
              <a:t>in a fanny pack!</a:t>
            </a:r>
          </a:p>
          <a:p>
            <a:r>
              <a:rPr lang="en-US" dirty="0"/>
              <a:t>All other accessories</a:t>
            </a:r>
          </a:p>
          <a:p>
            <a:pPr lvl="1"/>
            <a:r>
              <a:rPr lang="en-US" dirty="0"/>
              <a:t>Cables, connectors, spare </a:t>
            </a:r>
            <a:br>
              <a:rPr lang="en-US" dirty="0"/>
            </a:br>
            <a:r>
              <a:rPr lang="en-US" dirty="0"/>
              <a:t>cables, tools, tape, zip ties, </a:t>
            </a:r>
            <a:br>
              <a:rPr lang="en-US" dirty="0"/>
            </a:br>
            <a:r>
              <a:rPr lang="en-US" dirty="0"/>
              <a:t>headphones, mic, key</a:t>
            </a:r>
          </a:p>
          <a:p>
            <a:r>
              <a:rPr lang="en-US" dirty="0"/>
              <a:t>Personal care items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aid kit, bug spray, sun screen, gloves/hat, food, water, towels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01DE0-3E16-4087-BB4D-06B6BA73B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9507" y="737885"/>
            <a:ext cx="4086980" cy="3065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20FB7-4F05-49E9-930C-0B9750FEB9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755" y="1974086"/>
            <a:ext cx="3879769" cy="290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E3CE2-BF2B-4F66-81E2-9C0388B9F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0379" y="4452106"/>
            <a:ext cx="3065236" cy="21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07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F5EA-45DA-4B94-802F-B14FF5E3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C11BA-D7A4-41F3-83F2-7C3E26141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4727" cy="4351338"/>
          </a:xfrm>
        </p:spPr>
        <p:txBody>
          <a:bodyPr/>
          <a:lstStyle/>
          <a:p>
            <a:r>
              <a:rPr lang="en-US" dirty="0"/>
              <a:t>Pro tips</a:t>
            </a:r>
          </a:p>
          <a:p>
            <a:pPr lvl="1"/>
            <a:r>
              <a:rPr lang="en-US" dirty="0"/>
              <a:t>Arborist throw line, rope, and weight – great way to get antenna in a tree (50-70’)</a:t>
            </a:r>
          </a:p>
          <a:p>
            <a:pPr lvl="1"/>
            <a:r>
              <a:rPr lang="en-US" dirty="0"/>
              <a:t>Use kite winders (“figure 8”) </a:t>
            </a:r>
            <a:br>
              <a:rPr lang="en-US" dirty="0"/>
            </a:br>
            <a:r>
              <a:rPr lang="en-US" dirty="0"/>
              <a:t>to store wire antennas</a:t>
            </a:r>
          </a:p>
          <a:p>
            <a:pPr lvl="1"/>
            <a:r>
              <a:rPr lang="en-US" dirty="0"/>
              <a:t>“Over-under” method for </a:t>
            </a:r>
            <a:br>
              <a:rPr lang="en-US" dirty="0"/>
            </a:br>
            <a:r>
              <a:rPr lang="en-US" dirty="0"/>
              <a:t>coax, bundles of radials, 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A7EDF-F363-434B-8175-CE880EEFC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770" y="4949620"/>
            <a:ext cx="2417938" cy="1634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5DE2F-E0A8-4C39-8317-4D64FFA4C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885" y="308036"/>
            <a:ext cx="2965059" cy="6310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4B6506-5ACF-4ECF-BA66-27C3ABCCB2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27596" y="2947128"/>
            <a:ext cx="2444286" cy="1833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23537E-0BCE-4119-BF68-2BD94CF886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1"/>
          <a:stretch/>
        </p:blipFill>
        <p:spPr>
          <a:xfrm rot="5400000">
            <a:off x="6496552" y="255920"/>
            <a:ext cx="2424374" cy="25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30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0E6F-82B3-4980-A404-21D52971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B734-140C-498C-91F5-A40D0DBD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3716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choice!</a:t>
            </a:r>
          </a:p>
          <a:p>
            <a:r>
              <a:rPr lang="en-US" dirty="0"/>
              <a:t>Be sure it generates ADI file with </a:t>
            </a:r>
            <a:br>
              <a:rPr lang="en-US" dirty="0"/>
            </a:br>
            <a:r>
              <a:rPr lang="en-US" dirty="0"/>
              <a:t>needed fields</a:t>
            </a:r>
          </a:p>
          <a:p>
            <a:r>
              <a:rPr lang="en-US" dirty="0"/>
              <a:t>Common Options:</a:t>
            </a:r>
          </a:p>
          <a:p>
            <a:pPr lvl="1"/>
            <a:r>
              <a:rPr lang="en-US" dirty="0"/>
              <a:t>N3FJP’s AC Log (Windows)</a:t>
            </a:r>
          </a:p>
          <a:p>
            <a:pPr lvl="1"/>
            <a:r>
              <a:rPr lang="en-US" dirty="0"/>
              <a:t>HAMRS (All platforms)</a:t>
            </a:r>
          </a:p>
          <a:p>
            <a:pPr lvl="1"/>
            <a:r>
              <a:rPr lang="en-US" dirty="0"/>
              <a:t>N1MM Plus (Windows)</a:t>
            </a:r>
          </a:p>
          <a:p>
            <a:pPr lvl="1"/>
            <a:r>
              <a:rPr lang="en-US" dirty="0" err="1"/>
              <a:t>RUMLog</a:t>
            </a:r>
            <a:r>
              <a:rPr lang="en-US" dirty="0"/>
              <a:t> (Mac/iOS)</a:t>
            </a:r>
          </a:p>
          <a:p>
            <a:pPr lvl="1"/>
            <a:r>
              <a:rPr lang="en-US" dirty="0"/>
              <a:t>Custom spreadsheets</a:t>
            </a:r>
          </a:p>
          <a:p>
            <a:pPr lvl="1"/>
            <a:r>
              <a:rPr lang="en-US" dirty="0"/>
              <a:t>FLE - Fast Log Entry</a:t>
            </a:r>
          </a:p>
          <a:p>
            <a:pPr lvl="1"/>
            <a:r>
              <a:rPr lang="en-US" dirty="0"/>
              <a:t>ADIF Master (great to check ADIFs)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A4F6-4802-45E5-9E49-2C308FEC9F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63" y="365125"/>
            <a:ext cx="2405613" cy="3663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1C428-44C7-4EB5-AD42-9014B37CFB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26" y="327226"/>
            <a:ext cx="2405613" cy="366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424C1-ACCA-4761-B42C-EBA9CA1CE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28" y="4155312"/>
            <a:ext cx="2648118" cy="25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1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0E6F-82B3-4980-A404-21D52971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B734-140C-498C-91F5-A40D0DBD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586"/>
            <a:ext cx="7379825" cy="48992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Automated – based on activator log</a:t>
            </a:r>
          </a:p>
          <a:p>
            <a:r>
              <a:rPr lang="en-US" dirty="0"/>
              <a:t>Numerous – for activators &amp; hunters</a:t>
            </a:r>
          </a:p>
          <a:p>
            <a:pPr lvl="1"/>
            <a:r>
              <a:rPr lang="en-US" dirty="0"/>
              <a:t># parks, # activations, # park-to-parks, repeat activations/hunted, “kilo,”</a:t>
            </a:r>
            <a:br>
              <a:rPr lang="en-US" dirty="0"/>
            </a:br>
            <a:r>
              <a:rPr lang="en-US" dirty="0"/>
              <a:t>multiple parks/day, 10-band, etc.</a:t>
            </a:r>
          </a:p>
          <a:p>
            <a:pPr lvl="1"/>
            <a:r>
              <a:rPr lang="en-US" dirty="0"/>
              <a:t>Thresholds start early and build</a:t>
            </a:r>
            <a:br>
              <a:rPr lang="en-US" dirty="0"/>
            </a:br>
            <a:r>
              <a:rPr lang="en-US" dirty="0"/>
              <a:t>(10, 20, 30, 40, 50, 75,</a:t>
            </a:r>
            <a:br>
              <a:rPr lang="en-US" dirty="0"/>
            </a:br>
            <a:r>
              <a:rPr lang="en-US" dirty="0"/>
              <a:t>100, 500, 1000…)</a:t>
            </a:r>
          </a:p>
          <a:p>
            <a:r>
              <a:rPr lang="en-US" dirty="0"/>
              <a:t>Download from </a:t>
            </a:r>
            <a:r>
              <a:rPr lang="en-US" dirty="0" err="1"/>
              <a:t>pota.app</a:t>
            </a:r>
            <a:endParaRPr lang="en-US" dirty="0"/>
          </a:p>
          <a:p>
            <a:r>
              <a:rPr lang="en-US" dirty="0"/>
              <a:t>May take 1-4 weeks to appear</a:t>
            </a:r>
          </a:p>
          <a:p>
            <a:r>
              <a:rPr lang="en-US" dirty="0"/>
              <a:t>Excellent progress tracker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44ECE-7543-4090-8CA5-449A7F12C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280" y="4160608"/>
            <a:ext cx="5952344" cy="2332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EF13F-6FEA-4962-8993-5D9A97CAC9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60" y="167147"/>
            <a:ext cx="3158574" cy="35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09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63383-7476-4A82-A8C9-83CE555709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1" y="139330"/>
            <a:ext cx="4625569" cy="3593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3A320-438D-4212-9F61-879AC9FC8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61" y="461699"/>
            <a:ext cx="5270771" cy="3977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9CC3C-2151-4204-97A1-350092F34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74" y="2301240"/>
            <a:ext cx="5270771" cy="4102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CAF6F9-EB1D-44F1-992B-E591927592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7" y="2915920"/>
            <a:ext cx="5170891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9691F-77CA-46CA-89A3-E197830728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21" y="461699"/>
            <a:ext cx="4990759" cy="38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3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2685-035A-4D34-BFCA-D6738BC3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D9AC-2F07-4EE7-A4B4-E2472CE8A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42276" cy="5032375"/>
          </a:xfrm>
        </p:spPr>
        <p:txBody>
          <a:bodyPr>
            <a:normAutofit/>
          </a:bodyPr>
          <a:lstStyle/>
          <a:p>
            <a:r>
              <a:rPr lang="en-US" dirty="0"/>
              <a:t>Handling Nets and QRM</a:t>
            </a:r>
          </a:p>
          <a:p>
            <a:pPr lvl="1"/>
            <a:r>
              <a:rPr lang="en-US" dirty="0"/>
              <a:t>Always take the high road!</a:t>
            </a:r>
          </a:p>
          <a:p>
            <a:pPr lvl="1"/>
            <a:r>
              <a:rPr lang="en-US" dirty="0"/>
              <a:t>No one “owns” a </a:t>
            </a:r>
            <a:r>
              <a:rPr lang="en-US" dirty="0" err="1"/>
              <a:t>freq</a:t>
            </a:r>
            <a:r>
              <a:rPr lang="en-US" dirty="0"/>
              <a:t>, but be a good ambassador for the program</a:t>
            </a:r>
          </a:p>
          <a:p>
            <a:pPr lvl="1"/>
            <a:r>
              <a:rPr lang="en-US" dirty="0"/>
              <a:t>Deliberate QRM does happen</a:t>
            </a:r>
          </a:p>
          <a:p>
            <a:r>
              <a:rPr lang="en-US" dirty="0"/>
              <a:t>Contests: Can’t beat ‘em? Join ‘em!</a:t>
            </a:r>
          </a:p>
          <a:p>
            <a:pPr lvl="1"/>
            <a:r>
              <a:rPr lang="en-US" dirty="0"/>
              <a:t>Or go to WARC bands or other modes</a:t>
            </a:r>
          </a:p>
          <a:p>
            <a:pPr lvl="1"/>
            <a:r>
              <a:rPr lang="en-US" i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http://contestcalendar.com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dirty="0"/>
              <a:t>Always submit logs! Hunters want parks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CF359-92C9-454A-B7A4-3A71C1A8B9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87" y="1329086"/>
            <a:ext cx="4530523" cy="41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98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E531-2B94-41D5-A20D-58507EF0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2A8EF-D3D7-4CBC-BDEC-D85A955A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677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Multi-Op activations</a:t>
            </a:r>
          </a:p>
          <a:p>
            <a:pPr lvl="1"/>
            <a:r>
              <a:rPr lang="en-US" dirty="0"/>
              <a:t>Share the mic or key</a:t>
            </a:r>
          </a:p>
          <a:p>
            <a:pPr lvl="2"/>
            <a:r>
              <a:rPr lang="en-US" dirty="0"/>
              <a:t>Ops all get POTA credit</a:t>
            </a:r>
          </a:p>
          <a:p>
            <a:pPr lvl="2"/>
            <a:r>
              <a:rPr lang="en-US" dirty="0"/>
              <a:t>Follow FCC ID rules</a:t>
            </a:r>
          </a:p>
          <a:p>
            <a:pPr lvl="2"/>
            <a:r>
              <a:rPr lang="en-US" dirty="0"/>
              <a:t>Submit separate logs</a:t>
            </a:r>
          </a:p>
          <a:p>
            <a:pPr lvl="1"/>
            <a:r>
              <a:rPr lang="en-US" dirty="0"/>
              <a:t>Simultaneous</a:t>
            </a:r>
          </a:p>
          <a:p>
            <a:pPr lvl="2"/>
            <a:r>
              <a:rPr lang="en-US" dirty="0"/>
              <a:t>Operate on different bands</a:t>
            </a:r>
          </a:p>
          <a:p>
            <a:pPr lvl="2"/>
            <a:r>
              <a:rPr lang="en-US" dirty="0"/>
              <a:t>Separate antennas from each other as far as practical</a:t>
            </a:r>
          </a:p>
          <a:p>
            <a:pPr lvl="2"/>
            <a:r>
              <a:rPr lang="en-US" dirty="0"/>
              <a:t>Use band-pass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91C14-E1AC-468A-B600-5A9939675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33" y="4513264"/>
            <a:ext cx="4985046" cy="1864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6A116-CA8A-4432-9018-B318A939B4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08026" y="365124"/>
            <a:ext cx="4985057" cy="37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2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601F-8C53-4158-9CC9-8ADE0A5E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C7C40-1ACC-4E6B-81E2-88F8567F4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Multi-Park activations</a:t>
            </a:r>
          </a:p>
          <a:p>
            <a:pPr lvl="1"/>
            <a:r>
              <a:rPr lang="en-US" dirty="0"/>
              <a:t>“two-fer,” “three-fer,”…</a:t>
            </a:r>
          </a:p>
          <a:p>
            <a:pPr lvl="1"/>
            <a:r>
              <a:rPr lang="en-US" dirty="0"/>
              <a:t>Park-within-a-park</a:t>
            </a:r>
          </a:p>
          <a:p>
            <a:pPr lvl="1"/>
            <a:r>
              <a:rPr lang="en-US" dirty="0"/>
              <a:t>In a park and w/in 100’ of trail</a:t>
            </a:r>
          </a:p>
          <a:p>
            <a:pPr lvl="1"/>
            <a:r>
              <a:rPr lang="en-US" dirty="0"/>
              <a:t>Any combination of above</a:t>
            </a:r>
          </a:p>
          <a:p>
            <a:pPr lvl="1"/>
            <a:r>
              <a:rPr lang="en-US" dirty="0"/>
              <a:t>Every QSO counts for each park</a:t>
            </a:r>
          </a:p>
          <a:p>
            <a:pPr lvl="1"/>
            <a:r>
              <a:rPr lang="en-US" dirty="0"/>
              <a:t>Submit </a:t>
            </a:r>
            <a:r>
              <a:rPr lang="en-US" u="sng" dirty="0"/>
              <a:t>separate</a:t>
            </a:r>
            <a:r>
              <a:rPr lang="en-US" dirty="0"/>
              <a:t> logs for </a:t>
            </a:r>
            <a:br>
              <a:rPr lang="en-US" dirty="0"/>
            </a:br>
            <a:r>
              <a:rPr lang="en-US" dirty="0"/>
              <a:t>each park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7B0BE-D3E2-49EC-8462-93D09A1BDA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7099" y="104172"/>
            <a:ext cx="5594103" cy="66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11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F97D-7347-4B48-9ACD-98DB99B0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1A3A7-8C0A-47C8-946A-067EE7D8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9597" cy="4667250"/>
          </a:xfrm>
        </p:spPr>
        <p:txBody>
          <a:bodyPr>
            <a:normAutofit/>
          </a:bodyPr>
          <a:lstStyle/>
          <a:p>
            <a:r>
              <a:rPr lang="en-US" dirty="0"/>
              <a:t>Register at </a:t>
            </a:r>
            <a:r>
              <a:rPr lang="en-US" i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http://pota.app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dirty="0"/>
              <a:t>Visit </a:t>
            </a:r>
            <a:r>
              <a:rPr lang="en-US" i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http://parksontheair.com</a:t>
            </a:r>
            <a:endParaRPr lang="en-US" i="1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Read FAQs and guides </a:t>
            </a:r>
          </a:p>
          <a:p>
            <a:pPr lvl="1"/>
            <a:r>
              <a:rPr lang="en-US" dirty="0"/>
              <a:t>Watch videos</a:t>
            </a:r>
          </a:p>
          <a:p>
            <a:r>
              <a:rPr lang="en-US" dirty="0"/>
              <a:t>Practice hunting &amp; listen to </a:t>
            </a:r>
            <a:br>
              <a:rPr lang="en-US" dirty="0"/>
            </a:br>
            <a:r>
              <a:rPr lang="en-US" dirty="0"/>
              <a:t>other activators</a:t>
            </a:r>
          </a:p>
          <a:p>
            <a:r>
              <a:rPr lang="en-US" dirty="0"/>
              <a:t>Join POTA Facebook Group </a:t>
            </a:r>
            <a:br>
              <a:rPr lang="en-US" dirty="0"/>
            </a:br>
            <a:r>
              <a:rPr lang="en-US" dirty="0"/>
              <a:t>and Slack channel – great communities!</a:t>
            </a:r>
          </a:p>
          <a:p>
            <a:pPr lvl="1"/>
            <a:r>
              <a:rPr lang="en-US" dirty="0"/>
              <a:t>See info on </a:t>
            </a:r>
            <a:r>
              <a:rPr lang="en-US" i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http://parksontheair.com</a:t>
            </a:r>
            <a:endParaRPr lang="en-US" dirty="0"/>
          </a:p>
          <a:p>
            <a:r>
              <a:rPr lang="en-US" dirty="0"/>
              <a:t>HAVE A HAM GOOD TIME!!!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F2D0A-D4A9-4BC9-BADD-A7829AFF2E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52" y="365125"/>
            <a:ext cx="5812367" cy="43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8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F3D49F-570C-4400-ADBD-C0750F80C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48F400C-663A-4D5A-80CD-949B2EB97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832225"/>
            <a:ext cx="8791575" cy="143801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solidFill>
                  <a:schemeClr val="bg1"/>
                </a:solidFill>
              </a:rPr>
              <a:t>KEVIN CULP, KZ3L – KZ3L@ARRL.NET</a:t>
            </a:r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JACK KIBELBEK, N8EU – JACK45458@YAHOO.COM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E2634-6B9D-4696-BBCA-D8F30D45F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55" y="-149481"/>
            <a:ext cx="3385240" cy="3406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7F3AE0-3066-4D0A-8E7E-F088D4D5C8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0" y="2455810"/>
            <a:ext cx="2001580" cy="41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AC9F-C0AA-4144-9939-8E95831C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E3E15-3D96-417B-BB47-9C78B0964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031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Origin: ARRL’s National Parks on the Air (NPOTA) – 2016</a:t>
            </a:r>
          </a:p>
          <a:p>
            <a:pPr lvl="1"/>
            <a:r>
              <a:rPr lang="en-US" dirty="0"/>
              <a:t>Celebration of USA’s 100 year </a:t>
            </a:r>
            <a:br>
              <a:rPr lang="en-US" dirty="0"/>
            </a:br>
            <a:r>
              <a:rPr lang="en-US" dirty="0"/>
              <a:t>National Park history</a:t>
            </a:r>
          </a:p>
          <a:p>
            <a:pPr lvl="1"/>
            <a:r>
              <a:rPr lang="en-US" dirty="0"/>
              <a:t>POTA program began shortly thereafter</a:t>
            </a:r>
          </a:p>
          <a:p>
            <a:r>
              <a:rPr lang="en-US" dirty="0"/>
              <a:t>Started in US, now International</a:t>
            </a:r>
          </a:p>
          <a:p>
            <a:pPr lvl="1"/>
            <a:r>
              <a:rPr lang="en-US" dirty="0"/>
              <a:t>&gt;9,000 parks in the U.S.</a:t>
            </a:r>
          </a:p>
          <a:p>
            <a:pPr lvl="1"/>
            <a:r>
              <a:rPr lang="en-US" dirty="0"/>
              <a:t>Numerous countries being added</a:t>
            </a:r>
          </a:p>
          <a:p>
            <a:pPr lvl="1"/>
            <a:r>
              <a:rPr lang="en-US" dirty="0"/>
              <a:t>Activators often feel like rare DX, even CONUS!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52896-A85F-47AC-903A-B349EA710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86" y="515131"/>
            <a:ext cx="4454963" cy="2510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D8F3D9-C415-4067-B329-3D0B17CC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89" y="3262534"/>
            <a:ext cx="4495555" cy="32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8A17F-2302-430B-BA33-2DD08841A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61" y="3662827"/>
            <a:ext cx="6172548" cy="3007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E5FE7-D2BA-4E04-B0B0-B85B8570F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2" y="4171167"/>
            <a:ext cx="1432310" cy="1154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060FFA-17E9-4815-874E-7CC1E8CCC6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1" y="187258"/>
            <a:ext cx="10164218" cy="3186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73370-210F-40CB-AE04-5CC42E195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1" y="3662827"/>
            <a:ext cx="3687588" cy="30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1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8C48-2546-4388-9633-F577B51EA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4F8F-3B58-40FE-89C1-975025749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1282" cy="4351338"/>
          </a:xfrm>
        </p:spPr>
        <p:txBody>
          <a:bodyPr/>
          <a:lstStyle/>
          <a:p>
            <a:r>
              <a:rPr lang="en-US" dirty="0"/>
              <a:t>Park (a.k.a. “reference area”)</a:t>
            </a:r>
          </a:p>
          <a:p>
            <a:pPr lvl="1"/>
            <a:r>
              <a:rPr lang="en-US" dirty="0"/>
              <a:t>Federal- or State-owned </a:t>
            </a:r>
            <a:r>
              <a:rPr lang="en-US" u="sng" dirty="0"/>
              <a:t>and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operated entity</a:t>
            </a:r>
          </a:p>
          <a:p>
            <a:pPr lvl="1"/>
            <a:r>
              <a:rPr lang="en-US" dirty="0"/>
              <a:t>Parks, sites, forests, preserves, refuges, wildlife areas, trails, etc.</a:t>
            </a:r>
          </a:p>
          <a:p>
            <a:pPr lvl="1"/>
            <a:r>
              <a:rPr lang="en-US" dirty="0"/>
              <a:t>MUST be listed in the POTA database to count (e.g. K-1940)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4A9E0-E334-44FC-A1F4-92C2730F8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0" y="296489"/>
            <a:ext cx="3781896" cy="2125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FAAB8-DB7B-4949-8EE1-887E48AE9F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05" y="1884300"/>
            <a:ext cx="4126282" cy="2321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CDD789-330C-4610-BA18-255A56EDD8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37" y="5026502"/>
            <a:ext cx="5031730" cy="1466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2321F1-225B-4902-B1FE-88DE0112F1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01" y="3792970"/>
            <a:ext cx="3690445" cy="27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73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0778-0A7A-4B9D-99D6-6D11D865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B3EFF-8A3D-42B6-8D31-4A918C02A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7312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Activation</a:t>
            </a:r>
          </a:p>
          <a:p>
            <a:pPr lvl="1"/>
            <a:r>
              <a:rPr lang="en-US" dirty="0"/>
              <a:t>Station completes 10+ QSOs in </a:t>
            </a:r>
            <a:br>
              <a:rPr lang="en-US" dirty="0"/>
            </a:br>
            <a:r>
              <a:rPr lang="en-US" dirty="0"/>
              <a:t>any 24-hour UTC day from the park</a:t>
            </a:r>
          </a:p>
          <a:p>
            <a:pPr lvl="1"/>
            <a:r>
              <a:rPr lang="en-US" dirty="0"/>
              <a:t>Distinct QSO = band + mode + call</a:t>
            </a:r>
          </a:p>
          <a:p>
            <a:pPr lvl="1"/>
            <a:r>
              <a:rPr lang="en-US" dirty="0"/>
              <a:t>No specified exchange! ANY QSO </a:t>
            </a:r>
            <a:br>
              <a:rPr lang="en-US" dirty="0"/>
            </a:br>
            <a:r>
              <a:rPr lang="en-US" dirty="0"/>
              <a:t>counts (even contest QSOs)</a:t>
            </a:r>
          </a:p>
          <a:p>
            <a:pPr lvl="1"/>
            <a:r>
              <a:rPr lang="en-US" dirty="0"/>
              <a:t>Simplex only (except satellite)</a:t>
            </a:r>
          </a:p>
          <a:p>
            <a:pPr lvl="1"/>
            <a:r>
              <a:rPr lang="en-US" dirty="0"/>
              <a:t>No limit on # activations at a park</a:t>
            </a:r>
          </a:p>
          <a:p>
            <a:r>
              <a:rPr lang="en-US" dirty="0"/>
              <a:t>Activator</a:t>
            </a:r>
          </a:p>
          <a:p>
            <a:pPr lvl="1"/>
            <a:r>
              <a:rPr lang="en-US" dirty="0"/>
              <a:t>A station which activates a park</a:t>
            </a:r>
          </a:p>
          <a:p>
            <a:pPr lvl="1"/>
            <a:r>
              <a:rPr lang="en-US" dirty="0"/>
              <a:t>Must be located in the park (duh!)</a:t>
            </a:r>
          </a:p>
          <a:p>
            <a:pPr lvl="1"/>
            <a:r>
              <a:rPr lang="en-US" dirty="0"/>
              <a:t>Trail: within 100’, on </a:t>
            </a:r>
            <a:r>
              <a:rPr lang="en-US" u="sng" dirty="0"/>
              <a:t>public land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61C71-8CC9-4FF8-897F-905D9146A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59" y="450850"/>
            <a:ext cx="3484789" cy="327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858EFF-7036-40F8-9A24-CE696DC7EA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59" y="3936453"/>
            <a:ext cx="3548263" cy="26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6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E716-E6D3-4603-AC8A-3910FFA3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D9CC-5437-4B77-9F1E-FD230727B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667250"/>
          </a:xfrm>
        </p:spPr>
        <p:txBody>
          <a:bodyPr>
            <a:normAutofit/>
          </a:bodyPr>
          <a:lstStyle/>
          <a:p>
            <a:r>
              <a:rPr lang="en-US" dirty="0"/>
              <a:t>Hunter</a:t>
            </a:r>
          </a:p>
          <a:p>
            <a:pPr lvl="1"/>
            <a:r>
              <a:rPr lang="en-US" dirty="0"/>
              <a:t>A station which calls an activator</a:t>
            </a:r>
          </a:p>
          <a:p>
            <a:pPr lvl="1"/>
            <a:r>
              <a:rPr lang="en-US" dirty="0"/>
              <a:t>An activator can ALSO be a hunter; see below</a:t>
            </a:r>
          </a:p>
          <a:p>
            <a:r>
              <a:rPr lang="en-US" dirty="0"/>
              <a:t>Park-to-Park</a:t>
            </a:r>
          </a:p>
          <a:p>
            <a:pPr lvl="1"/>
            <a:r>
              <a:rPr lang="en-US" dirty="0"/>
              <a:t>QSO between two parks</a:t>
            </a:r>
          </a:p>
          <a:p>
            <a:r>
              <a:rPr lang="en-US" dirty="0"/>
              <a:t>Late Shift</a:t>
            </a:r>
          </a:p>
          <a:p>
            <a:pPr lvl="1"/>
            <a:r>
              <a:rPr lang="en-US" dirty="0"/>
              <a:t>Between the hours of </a:t>
            </a:r>
            <a:br>
              <a:rPr lang="en-US" dirty="0"/>
            </a:br>
            <a:r>
              <a:rPr lang="en-US" dirty="0"/>
              <a:t>0000 and 1200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490A9-43C1-4571-8EB5-93C834F09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9" y="3791747"/>
            <a:ext cx="4045141" cy="2980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C1782-9118-448A-A1E7-B77F36D1F7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939" y="376671"/>
            <a:ext cx="4045141" cy="3052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50FAC-FFEE-4548-BF88-987D34B3EE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40" y="1825625"/>
            <a:ext cx="3879737" cy="29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9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6AB3-05D9-40B8-9849-3F379536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HUNTING A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7D29-6F98-4FE9-9670-26028ADCF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64"/>
            <a:ext cx="5730665" cy="52965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common way to participate</a:t>
            </a:r>
          </a:p>
          <a:p>
            <a:r>
              <a:rPr lang="en-US" dirty="0"/>
              <a:t>Without hunters, the entire program would FLOP!</a:t>
            </a:r>
          </a:p>
          <a:p>
            <a:r>
              <a:rPr lang="en-US" dirty="0"/>
              <a:t>Simplest way to learn about POTA</a:t>
            </a:r>
          </a:p>
          <a:p>
            <a:r>
              <a:rPr lang="en-US" dirty="0"/>
              <a:t>Call from anywhere, anytime (home QTH, mobile, another park)</a:t>
            </a:r>
          </a:p>
          <a:p>
            <a:r>
              <a:rPr lang="en-US" dirty="0"/>
              <a:t>Build list of parks and earn awards quickly!</a:t>
            </a:r>
          </a:p>
          <a:p>
            <a:r>
              <a:rPr lang="en-US" dirty="0"/>
              <a:t>Awards program is automatic – only activators submit logs to POTA</a:t>
            </a:r>
          </a:p>
          <a:p>
            <a:r>
              <a:rPr lang="en-US" dirty="0"/>
              <a:t>Get started: Register at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http://pota.app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B729F-E038-4E14-A0FE-2DAFB2654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87" y="1459864"/>
            <a:ext cx="5188374" cy="38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9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</TotalTime>
  <Words>1709</Words>
  <Application>Microsoft Office PowerPoint</Application>
  <PresentationFormat>Widescreen</PresentationFormat>
  <Paragraphs>265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Parks on the Air (POTA) Program Overview</vt:lpstr>
      <vt:lpstr>INTRODUCTION</vt:lpstr>
      <vt:lpstr>INTRODUCTION</vt:lpstr>
      <vt:lpstr>INTRODUCTION</vt:lpstr>
      <vt:lpstr>PowerPoint Presentation</vt:lpstr>
      <vt:lpstr>TERMINOLOGY</vt:lpstr>
      <vt:lpstr>TERMINOLOGY</vt:lpstr>
      <vt:lpstr>TERMINOLOGY</vt:lpstr>
      <vt:lpstr>HUNTING A PARK</vt:lpstr>
      <vt:lpstr>HUNTING A PARK</vt:lpstr>
      <vt:lpstr>PowerPoint Presentation</vt:lpstr>
      <vt:lpstr>ACTIVATING A PARK</vt:lpstr>
      <vt:lpstr>PowerPoint Presentation</vt:lpstr>
      <vt:lpstr>PowerPoint Presentation</vt:lpstr>
      <vt:lpstr>PowerPoint Presentation</vt:lpstr>
      <vt:lpstr>PowerPoint Presentation</vt:lpstr>
      <vt:lpstr>ACTIVATING A PARK</vt:lpstr>
      <vt:lpstr>PowerPoint Presentation</vt:lpstr>
      <vt:lpstr>PowerPoint Presentation</vt:lpstr>
      <vt:lpstr>PowerPoint Presentation</vt:lpstr>
      <vt:lpstr>ACTIVATING A PARK</vt:lpstr>
      <vt:lpstr>ACTIVATING A PARK</vt:lpstr>
      <vt:lpstr>ACTIVATING A PARK</vt:lpstr>
      <vt:lpstr>ACTIVATING A PARK</vt:lpstr>
      <vt:lpstr>AFTER ACTIVATION</vt:lpstr>
      <vt:lpstr>PORTABLE EQUIPMENT</vt:lpstr>
      <vt:lpstr>PORTABLE EQUIPMENT</vt:lpstr>
      <vt:lpstr>PORTABLE EQUIPMENT</vt:lpstr>
      <vt:lpstr>PORTABLE EQUIPMENT</vt:lpstr>
      <vt:lpstr>PORTABLE EQUIPMENT</vt:lpstr>
      <vt:lpstr>PORTABLE EQUIPMENT</vt:lpstr>
      <vt:lpstr>LOGGING SOFTWARE</vt:lpstr>
      <vt:lpstr>AWARDS</vt:lpstr>
      <vt:lpstr>PowerPoint Presentation</vt:lpstr>
      <vt:lpstr>SPECIAL TOPICS</vt:lpstr>
      <vt:lpstr>SPECIAL TOPICS</vt:lpstr>
      <vt:lpstr>Special Topics</vt:lpstr>
      <vt:lpstr>GETTING STARTED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“Parks on the Air (POTA)” Program</dc:title>
  <dc:creator>Kevin Culp</dc:creator>
  <cp:lastModifiedBy>Kevin Culp</cp:lastModifiedBy>
  <cp:revision>60</cp:revision>
  <dcterms:created xsi:type="dcterms:W3CDTF">2022-03-28T18:07:41Z</dcterms:created>
  <dcterms:modified xsi:type="dcterms:W3CDTF">2022-04-16T22:32:26Z</dcterms:modified>
</cp:coreProperties>
</file>