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6908-3A79-D343-A07F-E2AA93DE1DC9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41F8-ADCE-1048-BAEF-4265CE7B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7E4F-0ABD-E147-AA66-1CDEDDE441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1AEA5-B84E-3B44-95B5-5197CC9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KZ3L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" y="214604"/>
            <a:ext cx="762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4604"/>
            <a:ext cx="1326315" cy="13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65125"/>
            <a:ext cx="9111343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  <a:lvl2pPr>
              <a:defRPr sz="3600">
                <a:solidFill>
                  <a:srgbClr val="002060"/>
                </a:solidFill>
              </a:defRPr>
            </a:lvl2pPr>
            <a:lvl3pPr>
              <a:defRPr sz="3200">
                <a:solidFill>
                  <a:srgbClr val="002060"/>
                </a:solidFill>
              </a:defRPr>
            </a:lvl3pPr>
            <a:lvl4pPr>
              <a:defRPr sz="2800">
                <a:solidFill>
                  <a:srgbClr val="002060"/>
                </a:solidFill>
              </a:defRPr>
            </a:lvl4pPr>
            <a:lvl5pPr>
              <a:defRPr sz="2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KZ3L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" y="214604"/>
            <a:ext cx="762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4604"/>
            <a:ext cx="1326315" cy="13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1" y="365125"/>
            <a:ext cx="9209316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i="1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1">
                <a:solidFill>
                  <a:srgbClr val="0070C0"/>
                </a:solidFill>
              </a:defRPr>
            </a:lvl1pPr>
          </a:lstStyle>
          <a:p>
            <a:pPr algn="r"/>
            <a:r>
              <a:rPr lang="en-US" dirty="0" smtClean="0"/>
              <a:t>KZ3L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" y="214604"/>
            <a:ext cx="762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4604"/>
            <a:ext cx="1326315" cy="13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53A63-32B5-4FAC-942B-4048A6583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CE0A-8A46-4AA3-BB44-7B5324EC0C5A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</a:defRPr>
            </a:lvl1pPr>
          </a:lstStyle>
          <a:p>
            <a:pPr algn="r"/>
            <a:r>
              <a:rPr lang="en-US" dirty="0" smtClean="0"/>
              <a:t>KZ3L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" y="214604"/>
            <a:ext cx="762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4604"/>
            <a:ext cx="1326315" cy="13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JT65 &amp; JT9 Digital Modes</a:t>
            </a:r>
            <a:br>
              <a:rPr lang="en-US" dirty="0" smtClean="0"/>
            </a:br>
            <a:r>
              <a:rPr lang="en-US" dirty="0" smtClean="0"/>
              <a:t>on HF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036" y="4022451"/>
            <a:ext cx="9144000" cy="2443223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Kevin Culp</a:t>
            </a:r>
          </a:p>
          <a:p>
            <a:r>
              <a:rPr lang="en-US" sz="3600" i="1" dirty="0" smtClean="0"/>
              <a:t>KZ3L</a:t>
            </a:r>
          </a:p>
          <a:p>
            <a:endParaRPr lang="en-US" sz="3600" i="1" dirty="0"/>
          </a:p>
          <a:p>
            <a:r>
              <a:rPr lang="en-US" sz="3600" i="1" dirty="0" smtClean="0"/>
              <a:t>Feb 23, 2017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2087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Dimension </a:t>
            </a:r>
            <a:r>
              <a:rPr lang="en-US" sz="3400" dirty="0"/>
              <a:t>4: http://</a:t>
            </a:r>
            <a:r>
              <a:rPr lang="en-US" sz="3400" dirty="0" err="1"/>
              <a:t>www.thinkman.com</a:t>
            </a:r>
            <a:r>
              <a:rPr lang="en-US" sz="3400" dirty="0"/>
              <a:t>/dimension4/</a:t>
            </a:r>
            <a:endParaRPr lang="en-US" sz="3400" dirty="0" smtClean="0"/>
          </a:p>
          <a:p>
            <a:r>
              <a:rPr lang="en-US" sz="3400" dirty="0" smtClean="0"/>
              <a:t>WSJT-X</a:t>
            </a:r>
            <a:r>
              <a:rPr lang="en-US" sz="3400" dirty="0"/>
              <a:t>: http://</a:t>
            </a:r>
            <a:r>
              <a:rPr lang="en-US" sz="3400" dirty="0" err="1"/>
              <a:t>physics.princeton.edu</a:t>
            </a:r>
            <a:r>
              <a:rPr lang="en-US" sz="3400" dirty="0"/>
              <a:t>/pulsar/</a:t>
            </a:r>
            <a:r>
              <a:rPr lang="en-US" sz="3400" dirty="0" err="1"/>
              <a:t>k1jt</a:t>
            </a:r>
            <a:r>
              <a:rPr lang="en-US" sz="3400" dirty="0"/>
              <a:t>/</a:t>
            </a:r>
            <a:r>
              <a:rPr lang="en-US" sz="3400" dirty="0" err="1"/>
              <a:t>wsjtx-doc</a:t>
            </a:r>
            <a:r>
              <a:rPr lang="en-US" sz="3400" dirty="0"/>
              <a:t>/wsjtx-main-1.5.0-rc2.html#MAKE_QSOS</a:t>
            </a:r>
            <a:endParaRPr lang="en-US" sz="3400" dirty="0" smtClean="0"/>
          </a:p>
          <a:p>
            <a:r>
              <a:rPr lang="en-US" sz="3400" dirty="0"/>
              <a:t>JTAlert-X: http://</a:t>
            </a:r>
            <a:r>
              <a:rPr lang="en-US" sz="3400" dirty="0" err="1"/>
              <a:t>hamapps.com</a:t>
            </a:r>
            <a:endParaRPr lang="en-US" sz="3400" dirty="0" smtClean="0"/>
          </a:p>
          <a:p>
            <a:r>
              <a:rPr lang="en-US" sz="3400" dirty="0" smtClean="0"/>
              <a:t>Log4OM</a:t>
            </a:r>
            <a:r>
              <a:rPr lang="en-US" sz="3400" dirty="0"/>
              <a:t>: http://</a:t>
            </a:r>
            <a:r>
              <a:rPr lang="en-US" sz="3400" dirty="0" err="1"/>
              <a:t>www.log4om.com</a:t>
            </a:r>
            <a:r>
              <a:rPr lang="en-US" sz="3400" dirty="0"/>
              <a:t>/dl/</a:t>
            </a:r>
          </a:p>
        </p:txBody>
      </p:sp>
    </p:spTree>
    <p:extLst>
      <p:ext uri="{BB962C8B-B14F-4D97-AF65-F5344CB8AC3E}">
        <p14:creationId xmlns:p14="http://schemas.microsoft.com/office/powerpoint/2010/main" val="202296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25" y="2292179"/>
            <a:ext cx="4684475" cy="3513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Spots = Propagation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9769" y="2133865"/>
            <a:ext cx="3607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Spotless Days:</a:t>
            </a:r>
            <a:br>
              <a:rPr lang="en-US" sz="2400" u="sng" dirty="0" smtClean="0"/>
            </a:br>
            <a:r>
              <a:rPr lang="en-US" sz="2400" dirty="0" smtClean="0"/>
              <a:t>2017 total: 11 days (22%)*</a:t>
            </a:r>
            <a:br>
              <a:rPr lang="en-US" sz="2400" dirty="0" smtClean="0"/>
            </a:br>
            <a:r>
              <a:rPr lang="en-US" sz="2400" dirty="0" smtClean="0"/>
              <a:t>2016 total: 32 days (9%) </a:t>
            </a:r>
            <a:br>
              <a:rPr lang="en-US" sz="2400" dirty="0" smtClean="0"/>
            </a:br>
            <a:r>
              <a:rPr lang="en-US" sz="2400" dirty="0" smtClean="0"/>
              <a:t>2015 total: 0 days (0%) </a:t>
            </a:r>
            <a:br>
              <a:rPr lang="en-US" sz="2400" dirty="0" smtClean="0"/>
            </a:br>
            <a:r>
              <a:rPr lang="en-US" sz="2400" dirty="0" smtClean="0"/>
              <a:t>2014 total: 1 day (&lt;1%)</a:t>
            </a:r>
            <a:br>
              <a:rPr lang="en-US" sz="2400" dirty="0" smtClean="0"/>
            </a:br>
            <a:r>
              <a:rPr lang="en-US" sz="2400" dirty="0" smtClean="0"/>
              <a:t>2013 total: 0 days (0%)</a:t>
            </a:r>
            <a:br>
              <a:rPr lang="en-US" sz="2400" dirty="0" smtClean="0"/>
            </a:br>
            <a:r>
              <a:rPr lang="en-US" sz="2400" dirty="0" smtClean="0"/>
              <a:t>2012 total: 0 days (0%)</a:t>
            </a:r>
            <a:br>
              <a:rPr lang="en-US" sz="2400" dirty="0" smtClean="0"/>
            </a:br>
            <a:r>
              <a:rPr lang="en-US" sz="2400" dirty="0" smtClean="0"/>
              <a:t>2011 total: 2 days (&lt;1%)</a:t>
            </a:r>
            <a:br>
              <a:rPr lang="en-US" sz="2400" dirty="0" smtClean="0"/>
            </a:br>
            <a:r>
              <a:rPr lang="en-US" sz="2400" dirty="0" smtClean="0"/>
              <a:t>2010 total: 51 days (14%)</a:t>
            </a:r>
            <a:br>
              <a:rPr lang="en-US" sz="2400" dirty="0" smtClean="0"/>
            </a:br>
            <a:r>
              <a:rPr lang="en-US" sz="2400" dirty="0" smtClean="0"/>
              <a:t>2009 total: 260 days (71%)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i="1" dirty="0" smtClean="0"/>
              <a:t>* As of 23 Feb 2017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60" y="2292179"/>
            <a:ext cx="2538412" cy="253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9060" y="4974538"/>
            <a:ext cx="229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sun on </a:t>
            </a:r>
          </a:p>
          <a:p>
            <a:pPr algn="ctr"/>
            <a:r>
              <a:rPr lang="en-US" sz="2400" dirty="0" smtClean="0"/>
              <a:t>Feb 23,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284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JT65 &amp; JT9?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461171" cy="4869089"/>
          </a:xfrm>
        </p:spPr>
        <p:txBody>
          <a:bodyPr>
            <a:normAutofit/>
          </a:bodyPr>
          <a:lstStyle/>
          <a:p>
            <a:r>
              <a:rPr lang="en-US" dirty="0" smtClean="0"/>
              <a:t>Developed by Joe Taylor, K1</a:t>
            </a:r>
            <a:r>
              <a:rPr lang="en-US" u="sng" dirty="0" smtClean="0"/>
              <a:t>JT</a:t>
            </a:r>
          </a:p>
          <a:p>
            <a:r>
              <a:rPr lang="en-US" dirty="0" smtClean="0"/>
              <a:t>Protocol for extremely weak signals</a:t>
            </a:r>
          </a:p>
          <a:p>
            <a:r>
              <a:rPr lang="en-US" dirty="0" smtClean="0"/>
              <a:t>Originally optimized for Earth-Moon-Earth (VHF)</a:t>
            </a:r>
          </a:p>
          <a:p>
            <a:r>
              <a:rPr lang="en-US" dirty="0" smtClean="0"/>
              <a:t>Great during sunspot minimum</a:t>
            </a:r>
          </a:p>
          <a:p>
            <a:r>
              <a:rPr lang="en-US" dirty="0" smtClean="0"/>
              <a:t>Error-correcting features</a:t>
            </a:r>
          </a:p>
          <a:p>
            <a:r>
              <a:rPr lang="en-US" dirty="0" smtClean="0"/>
              <a:t>Plain text message: max 13 chars</a:t>
            </a:r>
          </a:p>
          <a:p>
            <a:r>
              <a:rPr lang="en-US" dirty="0" smtClean="0"/>
              <a:t>"The Musical Mode"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03" y="4306887"/>
            <a:ext cx="3137480" cy="22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JT65 &amp; JT9?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94" y="1593055"/>
            <a:ext cx="10515600" cy="4351338"/>
          </a:xfrm>
        </p:spPr>
        <p:txBody>
          <a:bodyPr/>
          <a:lstStyle/>
          <a:p>
            <a:r>
              <a:rPr lang="en-US" dirty="0" smtClean="0"/>
              <a:t>Audio Frequency Shift Keying (AFSK)</a:t>
            </a:r>
          </a:p>
          <a:p>
            <a:r>
              <a:rPr lang="en-US" dirty="0" smtClean="0"/>
              <a:t>JT65 = 65 tones; JT9 = 9 tones</a:t>
            </a:r>
          </a:p>
          <a:p>
            <a:r>
              <a:rPr lang="en-US" dirty="0" smtClean="0"/>
              <a:t>One-minute TX/RX sequences</a:t>
            </a:r>
          </a:p>
          <a:p>
            <a:pPr lvl="1"/>
            <a:r>
              <a:rPr lang="en-US" dirty="0" smtClean="0"/>
              <a:t>TX/RX: </a:t>
            </a:r>
            <a:r>
              <a:rPr lang="en-US" i="1" dirty="0" smtClean="0"/>
              <a:t>t</a:t>
            </a:r>
            <a:r>
              <a:rPr lang="en-US" dirty="0" smtClean="0"/>
              <a:t> = 1 sec to </a:t>
            </a:r>
            <a:r>
              <a:rPr lang="en-US" i="1" dirty="0" smtClean="0"/>
              <a:t>t </a:t>
            </a:r>
            <a:r>
              <a:rPr lang="en-US" dirty="0" smtClean="0"/>
              <a:t>= 47.8 sec</a:t>
            </a:r>
          </a:p>
          <a:p>
            <a:pPr lvl="1"/>
            <a:r>
              <a:rPr lang="en-US" dirty="0" smtClean="0"/>
              <a:t>Decoding occurs in remainder of each minute</a:t>
            </a:r>
          </a:p>
          <a:p>
            <a:r>
              <a:rPr lang="en-US" dirty="0" smtClean="0"/>
              <a:t>Requires precise time sync w/UTC</a:t>
            </a:r>
          </a:p>
          <a:p>
            <a:r>
              <a:rPr lang="en-US" dirty="0" smtClean="0"/>
              <a:t>Low power/full duty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Usu. 5-20W; don't burn up your rig!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63" y="5142975"/>
            <a:ext cx="3052359" cy="8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between two or more parties</a:t>
            </a:r>
          </a:p>
          <a:p>
            <a:r>
              <a:rPr lang="en-US" dirty="0" smtClean="0"/>
              <a:t>Minimum content?</a:t>
            </a:r>
          </a:p>
          <a:p>
            <a:pPr lvl="1"/>
            <a:r>
              <a:rPr lang="en-US" dirty="0" smtClean="0"/>
              <a:t>Call signs</a:t>
            </a:r>
          </a:p>
          <a:p>
            <a:pPr lvl="1"/>
            <a:r>
              <a:rPr lang="en-US" dirty="0" smtClean="0"/>
              <a:t>Signal report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930525"/>
            <a:ext cx="1514475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68" y="2930525"/>
            <a:ext cx="1514475" cy="30289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295271">
            <a:off x="7416800" y="2955925"/>
            <a:ext cx="1437368" cy="787400"/>
          </a:xfrm>
          <a:custGeom>
            <a:avLst/>
            <a:gdLst>
              <a:gd name="connsiteX0" fmla="*/ 0 w 1803400"/>
              <a:gd name="connsiteY0" fmla="*/ 787400 h 787400"/>
              <a:gd name="connsiteX1" fmla="*/ 63500 w 1803400"/>
              <a:gd name="connsiteY1" fmla="*/ 723900 h 787400"/>
              <a:gd name="connsiteX2" fmla="*/ 165100 w 1803400"/>
              <a:gd name="connsiteY2" fmla="*/ 609600 h 787400"/>
              <a:gd name="connsiteX3" fmla="*/ 241300 w 1803400"/>
              <a:gd name="connsiteY3" fmla="*/ 558800 h 787400"/>
              <a:gd name="connsiteX4" fmla="*/ 342900 w 1803400"/>
              <a:gd name="connsiteY4" fmla="*/ 482600 h 787400"/>
              <a:gd name="connsiteX5" fmla="*/ 393700 w 1803400"/>
              <a:gd name="connsiteY5" fmla="*/ 457200 h 787400"/>
              <a:gd name="connsiteX6" fmla="*/ 469900 w 1803400"/>
              <a:gd name="connsiteY6" fmla="*/ 406400 h 787400"/>
              <a:gd name="connsiteX7" fmla="*/ 495300 w 1803400"/>
              <a:gd name="connsiteY7" fmla="*/ 482600 h 787400"/>
              <a:gd name="connsiteX8" fmla="*/ 508000 w 1803400"/>
              <a:gd name="connsiteY8" fmla="*/ 520700 h 787400"/>
              <a:gd name="connsiteX9" fmla="*/ 533400 w 1803400"/>
              <a:gd name="connsiteY9" fmla="*/ 558800 h 787400"/>
              <a:gd name="connsiteX10" fmla="*/ 546100 w 1803400"/>
              <a:gd name="connsiteY10" fmla="*/ 609600 h 787400"/>
              <a:gd name="connsiteX11" fmla="*/ 596900 w 1803400"/>
              <a:gd name="connsiteY11" fmla="*/ 558800 h 787400"/>
              <a:gd name="connsiteX12" fmla="*/ 635000 w 1803400"/>
              <a:gd name="connsiteY12" fmla="*/ 533400 h 787400"/>
              <a:gd name="connsiteX13" fmla="*/ 774700 w 1803400"/>
              <a:gd name="connsiteY13" fmla="*/ 406400 h 787400"/>
              <a:gd name="connsiteX14" fmla="*/ 889000 w 1803400"/>
              <a:gd name="connsiteY14" fmla="*/ 342900 h 787400"/>
              <a:gd name="connsiteX15" fmla="*/ 952500 w 1803400"/>
              <a:gd name="connsiteY15" fmla="*/ 292100 h 787400"/>
              <a:gd name="connsiteX16" fmla="*/ 1016000 w 1803400"/>
              <a:gd name="connsiteY16" fmla="*/ 266700 h 787400"/>
              <a:gd name="connsiteX17" fmla="*/ 1092200 w 1803400"/>
              <a:gd name="connsiteY17" fmla="*/ 215900 h 787400"/>
              <a:gd name="connsiteX18" fmla="*/ 1143000 w 1803400"/>
              <a:gd name="connsiteY18" fmla="*/ 190500 h 787400"/>
              <a:gd name="connsiteX19" fmla="*/ 1193800 w 1803400"/>
              <a:gd name="connsiteY19" fmla="*/ 152400 h 787400"/>
              <a:gd name="connsiteX20" fmla="*/ 1358900 w 1803400"/>
              <a:gd name="connsiteY20" fmla="*/ 76200 h 787400"/>
              <a:gd name="connsiteX21" fmla="*/ 1358900 w 1803400"/>
              <a:gd name="connsiteY21" fmla="*/ 342900 h 787400"/>
              <a:gd name="connsiteX22" fmla="*/ 1397000 w 1803400"/>
              <a:gd name="connsiteY22" fmla="*/ 317500 h 787400"/>
              <a:gd name="connsiteX23" fmla="*/ 1447800 w 1803400"/>
              <a:gd name="connsiteY23" fmla="*/ 266700 h 787400"/>
              <a:gd name="connsiteX24" fmla="*/ 1511300 w 1803400"/>
              <a:gd name="connsiteY24" fmla="*/ 228600 h 787400"/>
              <a:gd name="connsiteX25" fmla="*/ 1549400 w 1803400"/>
              <a:gd name="connsiteY25" fmla="*/ 190500 h 787400"/>
              <a:gd name="connsiteX26" fmla="*/ 1587500 w 1803400"/>
              <a:gd name="connsiteY26" fmla="*/ 165100 h 787400"/>
              <a:gd name="connsiteX27" fmla="*/ 1638300 w 1803400"/>
              <a:gd name="connsiteY27" fmla="*/ 127000 h 787400"/>
              <a:gd name="connsiteX28" fmla="*/ 1676400 w 1803400"/>
              <a:gd name="connsiteY28" fmla="*/ 101600 h 787400"/>
              <a:gd name="connsiteX29" fmla="*/ 1714500 w 1803400"/>
              <a:gd name="connsiteY29" fmla="*/ 63500 h 787400"/>
              <a:gd name="connsiteX30" fmla="*/ 1803400 w 1803400"/>
              <a:gd name="connsiteY30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03400" h="787400">
                <a:moveTo>
                  <a:pt x="0" y="787400"/>
                </a:moveTo>
                <a:cubicBezTo>
                  <a:pt x="21167" y="766233"/>
                  <a:pt x="43788" y="746428"/>
                  <a:pt x="63500" y="723900"/>
                </a:cubicBezTo>
                <a:cubicBezTo>
                  <a:pt x="116944" y="662821"/>
                  <a:pt x="59001" y="680333"/>
                  <a:pt x="165100" y="609600"/>
                </a:cubicBezTo>
                <a:cubicBezTo>
                  <a:pt x="190500" y="592667"/>
                  <a:pt x="216878" y="577116"/>
                  <a:pt x="241300" y="558800"/>
                </a:cubicBezTo>
                <a:cubicBezTo>
                  <a:pt x="275167" y="533400"/>
                  <a:pt x="305036" y="501532"/>
                  <a:pt x="342900" y="482600"/>
                </a:cubicBezTo>
                <a:cubicBezTo>
                  <a:pt x="359833" y="474133"/>
                  <a:pt x="377466" y="466940"/>
                  <a:pt x="393700" y="457200"/>
                </a:cubicBezTo>
                <a:cubicBezTo>
                  <a:pt x="419877" y="441494"/>
                  <a:pt x="469900" y="406400"/>
                  <a:pt x="469900" y="406400"/>
                </a:cubicBezTo>
                <a:lnTo>
                  <a:pt x="495300" y="482600"/>
                </a:lnTo>
                <a:cubicBezTo>
                  <a:pt x="499533" y="495300"/>
                  <a:pt x="500574" y="509561"/>
                  <a:pt x="508000" y="520700"/>
                </a:cubicBezTo>
                <a:lnTo>
                  <a:pt x="533400" y="558800"/>
                </a:lnTo>
                <a:cubicBezTo>
                  <a:pt x="537633" y="575733"/>
                  <a:pt x="528646" y="609600"/>
                  <a:pt x="546100" y="609600"/>
                </a:cubicBezTo>
                <a:cubicBezTo>
                  <a:pt x="570047" y="609600"/>
                  <a:pt x="578718" y="574385"/>
                  <a:pt x="596900" y="558800"/>
                </a:cubicBezTo>
                <a:cubicBezTo>
                  <a:pt x="608489" y="548867"/>
                  <a:pt x="624207" y="544193"/>
                  <a:pt x="635000" y="533400"/>
                </a:cubicBezTo>
                <a:cubicBezTo>
                  <a:pt x="711200" y="457200"/>
                  <a:pt x="630767" y="478367"/>
                  <a:pt x="774700" y="406400"/>
                </a:cubicBezTo>
                <a:cubicBezTo>
                  <a:pt x="817002" y="385249"/>
                  <a:pt x="849133" y="370807"/>
                  <a:pt x="889000" y="342900"/>
                </a:cubicBezTo>
                <a:cubicBezTo>
                  <a:pt x="911207" y="327355"/>
                  <a:pt x="929256" y="306046"/>
                  <a:pt x="952500" y="292100"/>
                </a:cubicBezTo>
                <a:cubicBezTo>
                  <a:pt x="972048" y="280371"/>
                  <a:pt x="995986" y="277616"/>
                  <a:pt x="1016000" y="266700"/>
                </a:cubicBezTo>
                <a:cubicBezTo>
                  <a:pt x="1042800" y="252082"/>
                  <a:pt x="1066023" y="231606"/>
                  <a:pt x="1092200" y="215900"/>
                </a:cubicBezTo>
                <a:cubicBezTo>
                  <a:pt x="1108434" y="206160"/>
                  <a:pt x="1126946" y="200534"/>
                  <a:pt x="1143000" y="190500"/>
                </a:cubicBezTo>
                <a:cubicBezTo>
                  <a:pt x="1160949" y="179282"/>
                  <a:pt x="1174868" y="161866"/>
                  <a:pt x="1193800" y="152400"/>
                </a:cubicBezTo>
                <a:cubicBezTo>
                  <a:pt x="1419675" y="39463"/>
                  <a:pt x="1254507" y="145795"/>
                  <a:pt x="1358900" y="76200"/>
                </a:cubicBezTo>
                <a:cubicBezTo>
                  <a:pt x="1354085" y="129170"/>
                  <a:pt x="1330869" y="286838"/>
                  <a:pt x="1358900" y="342900"/>
                </a:cubicBezTo>
                <a:cubicBezTo>
                  <a:pt x="1365726" y="356552"/>
                  <a:pt x="1385411" y="327433"/>
                  <a:pt x="1397000" y="317500"/>
                </a:cubicBezTo>
                <a:cubicBezTo>
                  <a:pt x="1415182" y="301915"/>
                  <a:pt x="1428897" y="281402"/>
                  <a:pt x="1447800" y="266700"/>
                </a:cubicBezTo>
                <a:cubicBezTo>
                  <a:pt x="1467285" y="251545"/>
                  <a:pt x="1491553" y="243411"/>
                  <a:pt x="1511300" y="228600"/>
                </a:cubicBezTo>
                <a:cubicBezTo>
                  <a:pt x="1525668" y="217824"/>
                  <a:pt x="1535602" y="201998"/>
                  <a:pt x="1549400" y="190500"/>
                </a:cubicBezTo>
                <a:cubicBezTo>
                  <a:pt x="1561126" y="180729"/>
                  <a:pt x="1575080" y="173972"/>
                  <a:pt x="1587500" y="165100"/>
                </a:cubicBezTo>
                <a:cubicBezTo>
                  <a:pt x="1604724" y="152797"/>
                  <a:pt x="1621076" y="139303"/>
                  <a:pt x="1638300" y="127000"/>
                </a:cubicBezTo>
                <a:cubicBezTo>
                  <a:pt x="1650720" y="118128"/>
                  <a:pt x="1664674" y="111371"/>
                  <a:pt x="1676400" y="101600"/>
                </a:cubicBezTo>
                <a:cubicBezTo>
                  <a:pt x="1690198" y="90102"/>
                  <a:pt x="1700323" y="74527"/>
                  <a:pt x="1714500" y="63500"/>
                </a:cubicBezTo>
                <a:cubicBezTo>
                  <a:pt x="1836272" y="-31212"/>
                  <a:pt x="1761154" y="42246"/>
                  <a:pt x="1803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QSO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721" y="1811128"/>
            <a:ext cx="10515600" cy="4351338"/>
          </a:xfrm>
        </p:spPr>
        <p:txBody>
          <a:bodyPr/>
          <a:lstStyle/>
          <a:p>
            <a:r>
              <a:rPr lang="en-US" dirty="0"/>
              <a:t>Meets minimum QSO (call, </a:t>
            </a:r>
            <a:r>
              <a:rPr lang="en-US" dirty="0" smtClean="0"/>
              <a:t>sig report -dB, </a:t>
            </a:r>
            <a:r>
              <a:rPr lang="en-US" dirty="0"/>
              <a:t>grid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000" b="1" dirty="0" smtClean="0"/>
              <a:t>	(1) CQ KZ3L EM58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	(2) KZ3L F1ABC JN16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	(1) F1ABC KZ3L</a:t>
            </a:r>
            <a:r>
              <a:rPr lang="en-US" sz="3000" b="1" dirty="0"/>
              <a:t> -06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	(2) KZ3L</a:t>
            </a:r>
            <a:r>
              <a:rPr lang="en-US" sz="3000" b="1" dirty="0"/>
              <a:t> </a:t>
            </a:r>
            <a:r>
              <a:rPr lang="en-US" sz="3000" b="1" dirty="0" smtClean="0"/>
              <a:t>F1ABC R-13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	(1) F1ABC KZ3L</a:t>
            </a:r>
            <a:r>
              <a:rPr lang="en-US" sz="3000" b="1" dirty="0"/>
              <a:t> </a:t>
            </a:r>
            <a:r>
              <a:rPr lang="en-US" sz="3000" b="1" dirty="0" smtClean="0"/>
              <a:t>RRR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/>
              <a:t>	(2) KZ3L</a:t>
            </a:r>
            <a:r>
              <a:rPr lang="en-US" sz="3000" b="1" dirty="0"/>
              <a:t> </a:t>
            </a:r>
            <a:r>
              <a:rPr lang="en-US" sz="3000" b="1" dirty="0" smtClean="0"/>
              <a:t>F1ABC 73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3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Frequencies (USA)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654" y="1690688"/>
            <a:ext cx="4815641" cy="4351338"/>
          </a:xfrm>
        </p:spPr>
        <p:txBody>
          <a:bodyPr/>
          <a:lstStyle/>
          <a:p>
            <a:r>
              <a:rPr lang="en-US" dirty="0" smtClean="0"/>
              <a:t>JT65:</a:t>
            </a:r>
          </a:p>
          <a:p>
            <a:pPr lvl="1"/>
            <a:r>
              <a:rPr lang="en-US" dirty="0" smtClean="0"/>
              <a:t>3.576 MHz</a:t>
            </a:r>
          </a:p>
          <a:p>
            <a:pPr lvl="1"/>
            <a:r>
              <a:rPr lang="en-US" dirty="0" smtClean="0"/>
              <a:t>7.076</a:t>
            </a:r>
          </a:p>
          <a:p>
            <a:pPr lvl="1"/>
            <a:r>
              <a:rPr lang="en-US" dirty="0" smtClean="0"/>
              <a:t>14.076</a:t>
            </a:r>
          </a:p>
          <a:p>
            <a:pPr lvl="1"/>
            <a:r>
              <a:rPr lang="en-US" dirty="0" smtClean="0"/>
              <a:t>21.076</a:t>
            </a:r>
          </a:p>
          <a:p>
            <a:pPr lvl="1"/>
            <a:r>
              <a:rPr lang="en-US" dirty="0" smtClean="0"/>
              <a:t>28.076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3001" y="1690688"/>
            <a:ext cx="48156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JT9:</a:t>
            </a:r>
          </a:p>
          <a:p>
            <a:pPr lvl="1"/>
            <a:r>
              <a:rPr lang="en-US" dirty="0" smtClean="0"/>
              <a:t>3.578 MHz</a:t>
            </a:r>
          </a:p>
          <a:p>
            <a:pPr lvl="1"/>
            <a:r>
              <a:rPr lang="en-US" dirty="0" smtClean="0"/>
              <a:t>7.078</a:t>
            </a:r>
          </a:p>
          <a:p>
            <a:pPr lvl="1"/>
            <a:r>
              <a:rPr lang="en-US" dirty="0" smtClean="0"/>
              <a:t>14.078</a:t>
            </a:r>
          </a:p>
          <a:p>
            <a:pPr lvl="1"/>
            <a:r>
              <a:rPr lang="en-US" dirty="0" smtClean="0"/>
              <a:t>21.078</a:t>
            </a:r>
          </a:p>
          <a:p>
            <a:pPr lvl="1"/>
            <a:r>
              <a:rPr lang="en-US" dirty="0" smtClean="0"/>
              <a:t>28.078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88" y="5100135"/>
            <a:ext cx="7772824" cy="17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48" y="2813577"/>
            <a:ext cx="28575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4" y="2577772"/>
            <a:ext cx="3315831" cy="2033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23" y="2451886"/>
            <a:ext cx="3047309" cy="2285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494" y="5083067"/>
            <a:ext cx="229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Computer </a:t>
            </a:r>
          </a:p>
          <a:p>
            <a:pPr algn="ctr"/>
            <a:r>
              <a:rPr lang="en-US" sz="2400" dirty="0" smtClean="0"/>
              <a:t>(PC or Linux)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5596" y="5083067"/>
            <a:ext cx="22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2545" y="5083067"/>
            <a:ext cx="229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Sound card (internal or external)</a:t>
            </a:r>
          </a:p>
        </p:txBody>
      </p:sp>
    </p:spTree>
    <p:extLst>
      <p:ext uri="{BB962C8B-B14F-4D97-AF65-F5344CB8AC3E}">
        <p14:creationId xmlns:p14="http://schemas.microsoft.com/office/powerpoint/2010/main" val="161413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014"/>
          </a:xfrm>
        </p:spPr>
        <p:txBody>
          <a:bodyPr/>
          <a:lstStyle/>
          <a:p>
            <a:r>
              <a:rPr lang="en-US" dirty="0" smtClean="0"/>
              <a:t>Reliable time sync program (I use "Dimension 4")</a:t>
            </a:r>
          </a:p>
          <a:p>
            <a:r>
              <a:rPr lang="en-US" dirty="0" smtClean="0"/>
              <a:t>WSJT-X (my choice), JT65-HF, MultiPSK</a:t>
            </a:r>
          </a:p>
          <a:p>
            <a:r>
              <a:rPr lang="en-US" dirty="0" smtClean="0"/>
              <a:t>Optional: </a:t>
            </a:r>
          </a:p>
          <a:p>
            <a:pPr lvl="1"/>
            <a:r>
              <a:rPr lang="en-US" dirty="0" smtClean="0"/>
              <a:t>JTAlert-X –Notification of unworked stations; integrates with other programs to log QSO</a:t>
            </a:r>
          </a:p>
          <a:p>
            <a:pPr lvl="1"/>
            <a:r>
              <a:rPr lang="en-US" dirty="0" smtClean="0"/>
              <a:t>Logging software (my choice: Log4OM)</a:t>
            </a:r>
          </a:p>
          <a:p>
            <a:pPr lvl="1"/>
            <a:r>
              <a:rPr lang="en-US" dirty="0" smtClean="0"/>
              <a:t>Rig control software</a:t>
            </a:r>
          </a:p>
          <a:p>
            <a:pPr lvl="1"/>
            <a:r>
              <a:rPr lang="en-US" dirty="0" smtClean="0"/>
              <a:t>Remote access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135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JT65 &amp; JT9 Digital Modes on HF</vt:lpstr>
      <vt:lpstr>Sun Spots = Propagation </vt:lpstr>
      <vt:lpstr>What Are JT65 &amp; JT9?</vt:lpstr>
      <vt:lpstr>What Are JT65 &amp; JT9?</vt:lpstr>
      <vt:lpstr>What is a QSO?</vt:lpstr>
      <vt:lpstr>QSO Format</vt:lpstr>
      <vt:lpstr>Standard Frequencies (USA)</vt:lpstr>
      <vt:lpstr>Hardware</vt:lpstr>
      <vt:lpstr>Software</vt:lpstr>
      <vt:lpstr>Links</vt:lpstr>
      <vt:lpstr>Demonstration</vt:lpstr>
    </vt:vector>
  </TitlesOfParts>
  <Company>U.S. Air Force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JT65 Digital Mode on HF</dc:title>
  <dc:creator>CULP, KEVIN W Col USAF AMC SG/SGPB</dc:creator>
  <cp:lastModifiedBy>Kevin Culp - iPad</cp:lastModifiedBy>
  <cp:revision>50</cp:revision>
  <dcterms:created xsi:type="dcterms:W3CDTF">2017-02-23T22:09:34Z</dcterms:created>
  <dcterms:modified xsi:type="dcterms:W3CDTF">2017-02-26T20:56:39Z</dcterms:modified>
</cp:coreProperties>
</file>